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56" r:id="rId2"/>
    <p:sldId id="265" r:id="rId3"/>
    <p:sldId id="266" r:id="rId4"/>
    <p:sldId id="276" r:id="rId5"/>
    <p:sldId id="277" r:id="rId6"/>
    <p:sldId id="270" r:id="rId7"/>
    <p:sldId id="272" r:id="rId8"/>
    <p:sldId id="273" r:id="rId9"/>
    <p:sldId id="274" r:id="rId10"/>
    <p:sldId id="278" r:id="rId11"/>
    <p:sldId id="279" r:id="rId12"/>
    <p:sldId id="280" r:id="rId13"/>
    <p:sldId id="28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p:cViewPr varScale="1">
        <p:scale>
          <a:sx n="91" d="100"/>
          <a:sy n="91" d="100"/>
        </p:scale>
        <p:origin x="322" y="77"/>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B2C7A2-2477-46A9-B91E-A1B88B618E5C}"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IN"/>
        </a:p>
      </dgm:t>
    </dgm:pt>
    <dgm:pt modelId="{27BD63D7-0688-4C06-AB13-FA9C00BD8FBF}">
      <dgm:prSet phldrT="[Text]"/>
      <dgm:spPr/>
      <dgm:t>
        <a:bodyPr/>
        <a:lstStyle/>
        <a:p>
          <a:r>
            <a:rPr lang="en-IN" b="1" dirty="0">
              <a:solidFill>
                <a:schemeClr val="bg1"/>
              </a:solidFill>
            </a:rPr>
            <a:t>VIKRAM SHARMA</a:t>
          </a:r>
        </a:p>
      </dgm:t>
    </dgm:pt>
    <dgm:pt modelId="{67C8CC03-8927-40F5-A654-D4D1686B6E65}" type="parTrans" cxnId="{F9DA514E-BF2E-4E21-A28C-D3394D42099E}">
      <dgm:prSet/>
      <dgm:spPr/>
      <dgm:t>
        <a:bodyPr/>
        <a:lstStyle/>
        <a:p>
          <a:endParaRPr lang="en-IN"/>
        </a:p>
      </dgm:t>
    </dgm:pt>
    <dgm:pt modelId="{0BC62C94-BC40-4B57-97F2-BC32EEF15B46}" type="sibTrans" cxnId="{F9DA514E-BF2E-4E21-A28C-D3394D42099E}">
      <dgm:prSet/>
      <dgm:spPr/>
      <dgm:t>
        <a:bodyPr/>
        <a:lstStyle/>
        <a:p>
          <a:endParaRPr lang="en-IN"/>
        </a:p>
      </dgm:t>
    </dgm:pt>
    <dgm:pt modelId="{0CC5FC78-4872-498B-9425-27B14102BFC0}">
      <dgm:prSet phldrT="[Text]"/>
      <dgm:spPr/>
      <dgm:t>
        <a:bodyPr/>
        <a:lstStyle/>
        <a:p>
          <a:r>
            <a:rPr lang="en-US" dirty="0"/>
            <a:t>Made translation module to convert the string into relevant code.</a:t>
          </a:r>
          <a:endParaRPr lang="en-IN" dirty="0"/>
        </a:p>
      </dgm:t>
    </dgm:pt>
    <dgm:pt modelId="{E63126A0-BD9B-4FE4-A403-4E2D7B508097}" type="parTrans" cxnId="{FE39F22E-B6B8-4FDC-A71E-C98A7512D527}">
      <dgm:prSet/>
      <dgm:spPr/>
      <dgm:t>
        <a:bodyPr/>
        <a:lstStyle/>
        <a:p>
          <a:endParaRPr lang="en-IN"/>
        </a:p>
      </dgm:t>
    </dgm:pt>
    <dgm:pt modelId="{8195D200-4126-417A-BF5A-06F07722AC39}" type="sibTrans" cxnId="{FE39F22E-B6B8-4FDC-A71E-C98A7512D527}">
      <dgm:prSet/>
      <dgm:spPr/>
      <dgm:t>
        <a:bodyPr/>
        <a:lstStyle/>
        <a:p>
          <a:endParaRPr lang="en-IN"/>
        </a:p>
      </dgm:t>
    </dgm:pt>
    <dgm:pt modelId="{4B03D296-511F-4B50-BC0A-FB563CD899F7}">
      <dgm:prSet phldrT="[Text]"/>
      <dgm:spPr/>
      <dgm:t>
        <a:bodyPr/>
        <a:lstStyle/>
        <a:p>
          <a:r>
            <a:rPr lang="en-IN" b="1" dirty="0">
              <a:solidFill>
                <a:schemeClr val="bg1"/>
              </a:solidFill>
            </a:rPr>
            <a:t>ISHIKA AGGARWAL</a:t>
          </a:r>
        </a:p>
      </dgm:t>
    </dgm:pt>
    <dgm:pt modelId="{3BA57D66-C1AD-4EA0-9CEE-04CCA22B4B9F}" type="parTrans" cxnId="{2EA704FE-9548-4292-8E04-503206E03218}">
      <dgm:prSet/>
      <dgm:spPr/>
      <dgm:t>
        <a:bodyPr/>
        <a:lstStyle/>
        <a:p>
          <a:endParaRPr lang="en-IN"/>
        </a:p>
      </dgm:t>
    </dgm:pt>
    <dgm:pt modelId="{AB851107-088E-485A-BA70-42C3628D1425}" type="sibTrans" cxnId="{2EA704FE-9548-4292-8E04-503206E03218}">
      <dgm:prSet/>
      <dgm:spPr/>
      <dgm:t>
        <a:bodyPr/>
        <a:lstStyle/>
        <a:p>
          <a:endParaRPr lang="en-IN"/>
        </a:p>
      </dgm:t>
    </dgm:pt>
    <dgm:pt modelId="{0A92062F-CB15-4F7C-BA29-A9CFE7205142}">
      <dgm:prSet phldrT="[Text]"/>
      <dgm:spPr/>
      <dgm:t>
        <a:bodyPr/>
        <a:lstStyle/>
        <a:p>
          <a:r>
            <a:rPr lang="en-IN" dirty="0"/>
            <a:t>Design and Construct GUI.</a:t>
          </a:r>
        </a:p>
      </dgm:t>
    </dgm:pt>
    <dgm:pt modelId="{EA49CB81-D8A9-4A0A-9CF3-6AC7DF59B83A}" type="parTrans" cxnId="{1E6802B3-1B4A-4142-9AA3-69E1BA70A449}">
      <dgm:prSet/>
      <dgm:spPr/>
      <dgm:t>
        <a:bodyPr/>
        <a:lstStyle/>
        <a:p>
          <a:endParaRPr lang="en-IN"/>
        </a:p>
      </dgm:t>
    </dgm:pt>
    <dgm:pt modelId="{47F81978-A877-4DAF-8341-5F4482C110C7}" type="sibTrans" cxnId="{1E6802B3-1B4A-4142-9AA3-69E1BA70A449}">
      <dgm:prSet/>
      <dgm:spPr/>
      <dgm:t>
        <a:bodyPr/>
        <a:lstStyle/>
        <a:p>
          <a:endParaRPr lang="en-IN"/>
        </a:p>
      </dgm:t>
    </dgm:pt>
    <dgm:pt modelId="{C0A7F58F-A8F3-4221-BF32-73C720118EF6}">
      <dgm:prSet phldrT="[Text]"/>
      <dgm:spPr/>
      <dgm:t>
        <a:bodyPr/>
        <a:lstStyle/>
        <a:p>
          <a:r>
            <a:rPr lang="en-IN" b="1" dirty="0">
              <a:solidFill>
                <a:schemeClr val="bg1"/>
              </a:solidFill>
            </a:rPr>
            <a:t>KUMAR ARMAN SIKRIWAL</a:t>
          </a:r>
        </a:p>
      </dgm:t>
    </dgm:pt>
    <dgm:pt modelId="{C2352010-113C-47DD-85DF-4437339BD971}" type="parTrans" cxnId="{F4F46028-A803-47A0-AB01-DCCFDAEFBA0C}">
      <dgm:prSet/>
      <dgm:spPr/>
      <dgm:t>
        <a:bodyPr/>
        <a:lstStyle/>
        <a:p>
          <a:endParaRPr lang="en-IN"/>
        </a:p>
      </dgm:t>
    </dgm:pt>
    <dgm:pt modelId="{7390E0ED-7D20-40AE-AD1A-E7FA57124919}" type="sibTrans" cxnId="{F4F46028-A803-47A0-AB01-DCCFDAEFBA0C}">
      <dgm:prSet/>
      <dgm:spPr/>
      <dgm:t>
        <a:bodyPr/>
        <a:lstStyle/>
        <a:p>
          <a:endParaRPr lang="en-IN"/>
        </a:p>
      </dgm:t>
    </dgm:pt>
    <dgm:pt modelId="{8FECBAFF-ED7B-4378-8DBA-262358A854ED}">
      <dgm:prSet phldrT="[Text]"/>
      <dgm:spPr/>
      <dgm:t>
        <a:bodyPr/>
        <a:lstStyle/>
        <a:p>
          <a:r>
            <a:rPr lang="en-US" dirty="0"/>
            <a:t>Made the decryption module along with all reverse layers.</a:t>
          </a:r>
          <a:endParaRPr lang="en-IN" dirty="0"/>
        </a:p>
      </dgm:t>
    </dgm:pt>
    <dgm:pt modelId="{44161FC6-8DDD-4C31-8890-43DCCCCBEF59}" type="parTrans" cxnId="{2AB3EE48-18A6-4B8F-B361-C14B4CEA8FC3}">
      <dgm:prSet/>
      <dgm:spPr/>
      <dgm:t>
        <a:bodyPr/>
        <a:lstStyle/>
        <a:p>
          <a:endParaRPr lang="en-IN"/>
        </a:p>
      </dgm:t>
    </dgm:pt>
    <dgm:pt modelId="{9CC9A4BA-0068-491A-B8E8-1276AECF9168}" type="sibTrans" cxnId="{2AB3EE48-18A6-4B8F-B361-C14B4CEA8FC3}">
      <dgm:prSet/>
      <dgm:spPr/>
      <dgm:t>
        <a:bodyPr/>
        <a:lstStyle/>
        <a:p>
          <a:endParaRPr lang="en-IN"/>
        </a:p>
      </dgm:t>
    </dgm:pt>
    <dgm:pt modelId="{A1F08A8B-35A0-41F9-B0E0-EFC4E7F12C24}">
      <dgm:prSet phldrT="[Text]"/>
      <dgm:spPr/>
      <dgm:t>
        <a:bodyPr/>
        <a:lstStyle/>
        <a:p>
          <a:r>
            <a:rPr lang="en-US" dirty="0"/>
            <a:t>Made encryption modules along with layers.</a:t>
          </a:r>
          <a:endParaRPr lang="en-IN" dirty="0"/>
        </a:p>
      </dgm:t>
    </dgm:pt>
    <dgm:pt modelId="{E21A0B58-727B-4BB3-9B22-913DF04559BF}" type="parTrans" cxnId="{6788B26C-CF55-4BE5-8220-A85F2152C205}">
      <dgm:prSet/>
      <dgm:spPr/>
      <dgm:t>
        <a:bodyPr/>
        <a:lstStyle/>
        <a:p>
          <a:endParaRPr lang="en-IN"/>
        </a:p>
      </dgm:t>
    </dgm:pt>
    <dgm:pt modelId="{9E040C33-2212-4A25-BF25-56229F7A21D6}" type="sibTrans" cxnId="{6788B26C-CF55-4BE5-8220-A85F2152C205}">
      <dgm:prSet/>
      <dgm:spPr/>
      <dgm:t>
        <a:bodyPr/>
        <a:lstStyle/>
        <a:p>
          <a:endParaRPr lang="en-IN"/>
        </a:p>
      </dgm:t>
    </dgm:pt>
    <dgm:pt modelId="{7BDC14B9-AE8B-424B-9EE2-2B449B829AAD}">
      <dgm:prSet/>
      <dgm:spPr/>
      <dgm:t>
        <a:bodyPr/>
        <a:lstStyle/>
        <a:p>
          <a:r>
            <a:rPr lang="en-US" dirty="0"/>
            <a:t> Final Checking and bug fixing in every part and Brain Storming on Encryption </a:t>
          </a:r>
          <a:r>
            <a:rPr lang="en-IN" dirty="0"/>
            <a:t>ways and Decryption.</a:t>
          </a:r>
        </a:p>
      </dgm:t>
    </dgm:pt>
    <dgm:pt modelId="{EDDF08E4-03E6-4185-9BBE-6EC3675017EB}" type="parTrans" cxnId="{58F4553A-0F50-412B-9A89-2C74EF295DF0}">
      <dgm:prSet/>
      <dgm:spPr/>
      <dgm:t>
        <a:bodyPr/>
        <a:lstStyle/>
        <a:p>
          <a:endParaRPr lang="en-IN"/>
        </a:p>
      </dgm:t>
    </dgm:pt>
    <dgm:pt modelId="{46817459-A94B-4B16-89F2-275D4C8849FE}" type="sibTrans" cxnId="{58F4553A-0F50-412B-9A89-2C74EF295DF0}">
      <dgm:prSet/>
      <dgm:spPr/>
      <dgm:t>
        <a:bodyPr/>
        <a:lstStyle/>
        <a:p>
          <a:endParaRPr lang="en-IN"/>
        </a:p>
      </dgm:t>
    </dgm:pt>
    <dgm:pt modelId="{6A326DB7-10B6-4AE6-AEC2-C2126323BF35}">
      <dgm:prSet/>
      <dgm:spPr/>
      <dgm:t>
        <a:bodyPr/>
        <a:lstStyle/>
        <a:p>
          <a:r>
            <a:rPr lang="en-US" dirty="0"/>
            <a:t>  Manages the Project and allocate works.</a:t>
          </a:r>
          <a:endParaRPr lang="en-IN" dirty="0"/>
        </a:p>
      </dgm:t>
    </dgm:pt>
    <dgm:pt modelId="{FB7C269E-F014-4A49-87EC-7C400DAD07A2}" type="parTrans" cxnId="{24F48B4D-5754-4DD9-A9A5-DBE05C3656A9}">
      <dgm:prSet/>
      <dgm:spPr/>
      <dgm:t>
        <a:bodyPr/>
        <a:lstStyle/>
        <a:p>
          <a:endParaRPr lang="en-IN"/>
        </a:p>
      </dgm:t>
    </dgm:pt>
    <dgm:pt modelId="{EEBF4C94-EE76-4653-90AB-B4B037919498}" type="sibTrans" cxnId="{24F48B4D-5754-4DD9-A9A5-DBE05C3656A9}">
      <dgm:prSet/>
      <dgm:spPr/>
      <dgm:t>
        <a:bodyPr/>
        <a:lstStyle/>
        <a:p>
          <a:endParaRPr lang="en-IN"/>
        </a:p>
      </dgm:t>
    </dgm:pt>
    <dgm:pt modelId="{35315945-B15C-49CE-870D-80F8D3F5EDD8}">
      <dgm:prSet/>
      <dgm:spPr/>
      <dgm:t>
        <a:bodyPr/>
        <a:lstStyle/>
        <a:p>
          <a:r>
            <a:rPr lang="en-US" dirty="0"/>
            <a:t>Made the final report and PowerPoint presentation.</a:t>
          </a:r>
          <a:endParaRPr lang="en-IN" dirty="0"/>
        </a:p>
      </dgm:t>
    </dgm:pt>
    <dgm:pt modelId="{93ADC3E4-438C-40E6-8F12-B786F7EBB4CC}" type="parTrans" cxnId="{C8B25356-A6F4-4669-8BF8-EA51D5E16BDC}">
      <dgm:prSet/>
      <dgm:spPr/>
      <dgm:t>
        <a:bodyPr/>
        <a:lstStyle/>
        <a:p>
          <a:endParaRPr lang="en-IN"/>
        </a:p>
      </dgm:t>
    </dgm:pt>
    <dgm:pt modelId="{3E6504FD-7E1D-478A-81F8-52FB7CFEFBF3}" type="sibTrans" cxnId="{C8B25356-A6F4-4669-8BF8-EA51D5E16BDC}">
      <dgm:prSet/>
      <dgm:spPr/>
      <dgm:t>
        <a:bodyPr/>
        <a:lstStyle/>
        <a:p>
          <a:endParaRPr lang="en-IN"/>
        </a:p>
      </dgm:t>
    </dgm:pt>
    <dgm:pt modelId="{35FFC17C-4EBF-4E4E-B122-EEEF10DBE958}">
      <dgm:prSet/>
      <dgm:spPr/>
      <dgm:t>
        <a:bodyPr/>
        <a:lstStyle/>
        <a:p>
          <a:r>
            <a:rPr lang="en-US" dirty="0"/>
            <a:t>Testing of Layers of Encryption.</a:t>
          </a:r>
          <a:endParaRPr lang="en-IN" dirty="0"/>
        </a:p>
      </dgm:t>
    </dgm:pt>
    <dgm:pt modelId="{C2BBD8AF-B003-4515-8FEF-43BC615959B8}" type="parTrans" cxnId="{50F5731E-0151-43D2-A131-05EAB2EA8626}">
      <dgm:prSet/>
      <dgm:spPr/>
      <dgm:t>
        <a:bodyPr/>
        <a:lstStyle/>
        <a:p>
          <a:endParaRPr lang="en-IN"/>
        </a:p>
      </dgm:t>
    </dgm:pt>
    <dgm:pt modelId="{31CF5E91-F3FD-47ED-9BEE-F719A06BECBA}" type="sibTrans" cxnId="{50F5731E-0151-43D2-A131-05EAB2EA8626}">
      <dgm:prSet/>
      <dgm:spPr/>
      <dgm:t>
        <a:bodyPr/>
        <a:lstStyle/>
        <a:p>
          <a:endParaRPr lang="en-IN"/>
        </a:p>
      </dgm:t>
    </dgm:pt>
    <dgm:pt modelId="{3B2A3C8F-9B0E-4C28-AE72-BDBF332BB683}">
      <dgm:prSet/>
      <dgm:spPr/>
      <dgm:t>
        <a:bodyPr/>
        <a:lstStyle/>
        <a:p>
          <a:r>
            <a:rPr lang="en-IN" dirty="0"/>
            <a:t>Designing GUI.</a:t>
          </a:r>
        </a:p>
      </dgm:t>
    </dgm:pt>
    <dgm:pt modelId="{1FB616B3-305A-47D5-BDAB-6C15C8681E64}" type="parTrans" cxnId="{9EA47FB6-BD40-4E19-BB70-A1F2DCBA62CF}">
      <dgm:prSet/>
      <dgm:spPr/>
      <dgm:t>
        <a:bodyPr/>
        <a:lstStyle/>
        <a:p>
          <a:endParaRPr lang="en-IN"/>
        </a:p>
      </dgm:t>
    </dgm:pt>
    <dgm:pt modelId="{BC5A119D-4D16-4722-A27D-6FF2C7BCF37B}" type="sibTrans" cxnId="{9EA47FB6-BD40-4E19-BB70-A1F2DCBA62CF}">
      <dgm:prSet/>
      <dgm:spPr/>
      <dgm:t>
        <a:bodyPr/>
        <a:lstStyle/>
        <a:p>
          <a:endParaRPr lang="en-IN"/>
        </a:p>
      </dgm:t>
    </dgm:pt>
    <dgm:pt modelId="{AE264A0D-8B4B-4935-A6C8-8D7F5963A540}">
      <dgm:prSet/>
      <dgm:spPr/>
      <dgm:t>
        <a:bodyPr/>
        <a:lstStyle/>
        <a:p>
          <a:r>
            <a:rPr lang="en-US" dirty="0"/>
            <a:t>Made the installation modules for the user.</a:t>
          </a:r>
          <a:endParaRPr lang="en-IN" dirty="0"/>
        </a:p>
      </dgm:t>
    </dgm:pt>
    <dgm:pt modelId="{BB943070-B7F1-44C1-9026-ED187F320144}" type="parTrans" cxnId="{944D9197-5207-4D73-87F4-6295746FC299}">
      <dgm:prSet/>
      <dgm:spPr/>
      <dgm:t>
        <a:bodyPr/>
        <a:lstStyle/>
        <a:p>
          <a:endParaRPr lang="en-IN"/>
        </a:p>
      </dgm:t>
    </dgm:pt>
    <dgm:pt modelId="{7079514C-125C-49B0-8DFA-0F628662481E}" type="sibTrans" cxnId="{944D9197-5207-4D73-87F4-6295746FC299}">
      <dgm:prSet/>
      <dgm:spPr/>
      <dgm:t>
        <a:bodyPr/>
        <a:lstStyle/>
        <a:p>
          <a:endParaRPr lang="en-IN"/>
        </a:p>
      </dgm:t>
    </dgm:pt>
    <dgm:pt modelId="{6A066FDE-9C1C-42E2-AD71-ED9C639B85BD}" type="pres">
      <dgm:prSet presAssocID="{2EB2C7A2-2477-46A9-B91E-A1B88B618E5C}" presName="linearFlow" presStyleCnt="0">
        <dgm:presLayoutVars>
          <dgm:dir/>
          <dgm:animLvl val="lvl"/>
          <dgm:resizeHandles val="exact"/>
        </dgm:presLayoutVars>
      </dgm:prSet>
      <dgm:spPr/>
    </dgm:pt>
    <dgm:pt modelId="{D85F84C0-F200-4602-A0D5-910CDE78B8FB}" type="pres">
      <dgm:prSet presAssocID="{27BD63D7-0688-4C06-AB13-FA9C00BD8FBF}" presName="composite" presStyleCnt="0"/>
      <dgm:spPr/>
    </dgm:pt>
    <dgm:pt modelId="{D58D5CC9-32DD-44E9-99E7-D3BDB2C6A8AC}" type="pres">
      <dgm:prSet presAssocID="{27BD63D7-0688-4C06-AB13-FA9C00BD8FBF}" presName="parentText" presStyleLbl="alignNode1" presStyleIdx="0" presStyleCnt="3">
        <dgm:presLayoutVars>
          <dgm:chMax val="1"/>
          <dgm:bulletEnabled val="1"/>
        </dgm:presLayoutVars>
      </dgm:prSet>
      <dgm:spPr/>
    </dgm:pt>
    <dgm:pt modelId="{78958D09-12E2-440E-8E72-1FA6B9E43858}" type="pres">
      <dgm:prSet presAssocID="{27BD63D7-0688-4C06-AB13-FA9C00BD8FBF}" presName="descendantText" presStyleLbl="alignAcc1" presStyleIdx="0" presStyleCnt="3">
        <dgm:presLayoutVars>
          <dgm:bulletEnabled val="1"/>
        </dgm:presLayoutVars>
      </dgm:prSet>
      <dgm:spPr/>
    </dgm:pt>
    <dgm:pt modelId="{C079B6BB-F5D7-4914-8C48-2A4DB6BBE2DA}" type="pres">
      <dgm:prSet presAssocID="{0BC62C94-BC40-4B57-97F2-BC32EEF15B46}" presName="sp" presStyleCnt="0"/>
      <dgm:spPr/>
    </dgm:pt>
    <dgm:pt modelId="{E2FCE4C8-4559-4F19-B654-5E82D4244E7F}" type="pres">
      <dgm:prSet presAssocID="{4B03D296-511F-4B50-BC0A-FB563CD899F7}" presName="composite" presStyleCnt="0"/>
      <dgm:spPr/>
    </dgm:pt>
    <dgm:pt modelId="{B49D8E19-1E91-4A26-A318-564E13274D9C}" type="pres">
      <dgm:prSet presAssocID="{4B03D296-511F-4B50-BC0A-FB563CD899F7}" presName="parentText" presStyleLbl="alignNode1" presStyleIdx="1" presStyleCnt="3">
        <dgm:presLayoutVars>
          <dgm:chMax val="1"/>
          <dgm:bulletEnabled val="1"/>
        </dgm:presLayoutVars>
      </dgm:prSet>
      <dgm:spPr/>
    </dgm:pt>
    <dgm:pt modelId="{3EF72C4F-2A1B-4BC5-B044-33C29A9A7B6E}" type="pres">
      <dgm:prSet presAssocID="{4B03D296-511F-4B50-BC0A-FB563CD899F7}" presName="descendantText" presStyleLbl="alignAcc1" presStyleIdx="1" presStyleCnt="3">
        <dgm:presLayoutVars>
          <dgm:bulletEnabled val="1"/>
        </dgm:presLayoutVars>
      </dgm:prSet>
      <dgm:spPr/>
    </dgm:pt>
    <dgm:pt modelId="{5306142D-71DA-416E-B9CB-516ED44EACD8}" type="pres">
      <dgm:prSet presAssocID="{AB851107-088E-485A-BA70-42C3628D1425}" presName="sp" presStyleCnt="0"/>
      <dgm:spPr/>
    </dgm:pt>
    <dgm:pt modelId="{63A32143-AB81-41EB-93AE-769EC1C1192D}" type="pres">
      <dgm:prSet presAssocID="{C0A7F58F-A8F3-4221-BF32-73C720118EF6}" presName="composite" presStyleCnt="0"/>
      <dgm:spPr/>
    </dgm:pt>
    <dgm:pt modelId="{7FBB0B47-6934-4AA3-8F0E-2B08D9D9F9F9}" type="pres">
      <dgm:prSet presAssocID="{C0A7F58F-A8F3-4221-BF32-73C720118EF6}" presName="parentText" presStyleLbl="alignNode1" presStyleIdx="2" presStyleCnt="3">
        <dgm:presLayoutVars>
          <dgm:chMax val="1"/>
          <dgm:bulletEnabled val="1"/>
        </dgm:presLayoutVars>
      </dgm:prSet>
      <dgm:spPr/>
    </dgm:pt>
    <dgm:pt modelId="{D5B597AF-08CF-4172-A795-BDCBB7765530}" type="pres">
      <dgm:prSet presAssocID="{C0A7F58F-A8F3-4221-BF32-73C720118EF6}" presName="descendantText" presStyleLbl="alignAcc1" presStyleIdx="2" presStyleCnt="3">
        <dgm:presLayoutVars>
          <dgm:bulletEnabled val="1"/>
        </dgm:presLayoutVars>
      </dgm:prSet>
      <dgm:spPr/>
    </dgm:pt>
  </dgm:ptLst>
  <dgm:cxnLst>
    <dgm:cxn modelId="{50F5731E-0151-43D2-A131-05EAB2EA8626}" srcId="{4B03D296-511F-4B50-BC0A-FB563CD899F7}" destId="{35FFC17C-4EBF-4E4E-B122-EEEF10DBE958}" srcOrd="2" destOrd="0" parTransId="{C2BBD8AF-B003-4515-8FEF-43BC615959B8}" sibTransId="{31CF5E91-F3FD-47ED-9BEE-F719A06BECBA}"/>
    <dgm:cxn modelId="{B5B84324-E46C-437D-B7B6-3A9BA330676E}" type="presOf" srcId="{4B03D296-511F-4B50-BC0A-FB563CD899F7}" destId="{B49D8E19-1E91-4A26-A318-564E13274D9C}" srcOrd="0" destOrd="0" presId="urn:microsoft.com/office/officeart/2005/8/layout/chevron2"/>
    <dgm:cxn modelId="{C8CF5524-ABA6-4EA1-A722-96B0C9AC0F7B}" type="presOf" srcId="{35FFC17C-4EBF-4E4E-B122-EEEF10DBE958}" destId="{3EF72C4F-2A1B-4BC5-B044-33C29A9A7B6E}" srcOrd="0" destOrd="2" presId="urn:microsoft.com/office/officeart/2005/8/layout/chevron2"/>
    <dgm:cxn modelId="{F4F46028-A803-47A0-AB01-DCCFDAEFBA0C}" srcId="{2EB2C7A2-2477-46A9-B91E-A1B88B618E5C}" destId="{C0A7F58F-A8F3-4221-BF32-73C720118EF6}" srcOrd="2" destOrd="0" parTransId="{C2352010-113C-47DD-85DF-4437339BD971}" sibTransId="{7390E0ED-7D20-40AE-AD1A-E7FA57124919}"/>
    <dgm:cxn modelId="{FE39F22E-B6B8-4FDC-A71E-C98A7512D527}" srcId="{27BD63D7-0688-4C06-AB13-FA9C00BD8FBF}" destId="{0CC5FC78-4872-498B-9425-27B14102BFC0}" srcOrd="0" destOrd="0" parTransId="{E63126A0-BD9B-4FE4-A403-4E2D7B508097}" sibTransId="{8195D200-4126-417A-BF5A-06F07722AC39}"/>
    <dgm:cxn modelId="{BAA20531-4D73-45D0-9758-10AA35DAF39B}" type="presOf" srcId="{7BDC14B9-AE8B-424B-9EE2-2B449B829AAD}" destId="{78958D09-12E2-440E-8E72-1FA6B9E43858}" srcOrd="0" destOrd="2" presId="urn:microsoft.com/office/officeart/2005/8/layout/chevron2"/>
    <dgm:cxn modelId="{58F4553A-0F50-412B-9A89-2C74EF295DF0}" srcId="{27BD63D7-0688-4C06-AB13-FA9C00BD8FBF}" destId="{7BDC14B9-AE8B-424B-9EE2-2B449B829AAD}" srcOrd="2" destOrd="0" parTransId="{EDDF08E4-03E6-4185-9BBE-6EC3675017EB}" sibTransId="{46817459-A94B-4B16-89F2-275D4C8849FE}"/>
    <dgm:cxn modelId="{E8A7633F-99B1-4EE4-A18A-E524FB8818B3}" type="presOf" srcId="{C0A7F58F-A8F3-4221-BF32-73C720118EF6}" destId="{7FBB0B47-6934-4AA3-8F0E-2B08D9D9F9F9}" srcOrd="0" destOrd="0" presId="urn:microsoft.com/office/officeart/2005/8/layout/chevron2"/>
    <dgm:cxn modelId="{2AB3EE48-18A6-4B8F-B361-C14B4CEA8FC3}" srcId="{C0A7F58F-A8F3-4221-BF32-73C720118EF6}" destId="{8FECBAFF-ED7B-4378-8DBA-262358A854ED}" srcOrd="0" destOrd="0" parTransId="{44161FC6-8DDD-4C31-8890-43DCCCCBEF59}" sibTransId="{9CC9A4BA-0068-491A-B8E8-1276AECF9168}"/>
    <dgm:cxn modelId="{6788B26C-CF55-4BE5-8220-A85F2152C205}" srcId="{27BD63D7-0688-4C06-AB13-FA9C00BD8FBF}" destId="{A1F08A8B-35A0-41F9-B0E0-EFC4E7F12C24}" srcOrd="1" destOrd="0" parTransId="{E21A0B58-727B-4BB3-9B22-913DF04559BF}" sibTransId="{9E040C33-2212-4A25-BF25-56229F7A21D6}"/>
    <dgm:cxn modelId="{24F48B4D-5754-4DD9-A9A5-DBE05C3656A9}" srcId="{27BD63D7-0688-4C06-AB13-FA9C00BD8FBF}" destId="{6A326DB7-10B6-4AE6-AEC2-C2126323BF35}" srcOrd="3" destOrd="0" parTransId="{FB7C269E-F014-4A49-87EC-7C400DAD07A2}" sibTransId="{EEBF4C94-EE76-4653-90AB-B4B037919498}"/>
    <dgm:cxn modelId="{F9DA514E-BF2E-4E21-A28C-D3394D42099E}" srcId="{2EB2C7A2-2477-46A9-B91E-A1B88B618E5C}" destId="{27BD63D7-0688-4C06-AB13-FA9C00BD8FBF}" srcOrd="0" destOrd="0" parTransId="{67C8CC03-8927-40F5-A654-D4D1686B6E65}" sibTransId="{0BC62C94-BC40-4B57-97F2-BC32EEF15B46}"/>
    <dgm:cxn modelId="{C8B25356-A6F4-4669-8BF8-EA51D5E16BDC}" srcId="{4B03D296-511F-4B50-BC0A-FB563CD899F7}" destId="{35315945-B15C-49CE-870D-80F8D3F5EDD8}" srcOrd="1" destOrd="0" parTransId="{93ADC3E4-438C-40E6-8F12-B786F7EBB4CC}" sibTransId="{3E6504FD-7E1D-478A-81F8-52FB7CFEFBF3}"/>
    <dgm:cxn modelId="{DD6AB977-967B-4360-B8E3-E63FF800D868}" type="presOf" srcId="{6A326DB7-10B6-4AE6-AEC2-C2126323BF35}" destId="{78958D09-12E2-440E-8E72-1FA6B9E43858}" srcOrd="0" destOrd="3" presId="urn:microsoft.com/office/officeart/2005/8/layout/chevron2"/>
    <dgm:cxn modelId="{0A74A258-6A9D-48F6-98A3-30E0B6F5B3E8}" type="presOf" srcId="{35315945-B15C-49CE-870D-80F8D3F5EDD8}" destId="{3EF72C4F-2A1B-4BC5-B044-33C29A9A7B6E}" srcOrd="0" destOrd="1" presId="urn:microsoft.com/office/officeart/2005/8/layout/chevron2"/>
    <dgm:cxn modelId="{E93E4E7A-3CEF-476B-A0EC-D9890D6BEA36}" type="presOf" srcId="{AE264A0D-8B4B-4935-A6C8-8D7F5963A540}" destId="{D5B597AF-08CF-4172-A795-BDCBB7765530}" srcOrd="0" destOrd="2" presId="urn:microsoft.com/office/officeart/2005/8/layout/chevron2"/>
    <dgm:cxn modelId="{421DDB7F-595E-480A-9DDD-9D947A7DC813}" type="presOf" srcId="{27BD63D7-0688-4C06-AB13-FA9C00BD8FBF}" destId="{D58D5CC9-32DD-44E9-99E7-D3BDB2C6A8AC}" srcOrd="0" destOrd="0" presId="urn:microsoft.com/office/officeart/2005/8/layout/chevron2"/>
    <dgm:cxn modelId="{944D9197-5207-4D73-87F4-6295746FC299}" srcId="{C0A7F58F-A8F3-4221-BF32-73C720118EF6}" destId="{AE264A0D-8B4B-4935-A6C8-8D7F5963A540}" srcOrd="2" destOrd="0" parTransId="{BB943070-B7F1-44C1-9026-ED187F320144}" sibTransId="{7079514C-125C-49B0-8DFA-0F628662481E}"/>
    <dgm:cxn modelId="{7672179E-6C42-4956-966E-E97CF09FA250}" type="presOf" srcId="{3B2A3C8F-9B0E-4C28-AE72-BDBF332BB683}" destId="{D5B597AF-08CF-4172-A795-BDCBB7765530}" srcOrd="0" destOrd="1" presId="urn:microsoft.com/office/officeart/2005/8/layout/chevron2"/>
    <dgm:cxn modelId="{D0916CAB-B8E6-4464-997D-C3561A382AE3}" type="presOf" srcId="{8FECBAFF-ED7B-4378-8DBA-262358A854ED}" destId="{D5B597AF-08CF-4172-A795-BDCBB7765530}" srcOrd="0" destOrd="0" presId="urn:microsoft.com/office/officeart/2005/8/layout/chevron2"/>
    <dgm:cxn modelId="{1E6802B3-1B4A-4142-9AA3-69E1BA70A449}" srcId="{4B03D296-511F-4B50-BC0A-FB563CD899F7}" destId="{0A92062F-CB15-4F7C-BA29-A9CFE7205142}" srcOrd="0" destOrd="0" parTransId="{EA49CB81-D8A9-4A0A-9CF3-6AC7DF59B83A}" sibTransId="{47F81978-A877-4DAF-8341-5F4482C110C7}"/>
    <dgm:cxn modelId="{9EA47FB6-BD40-4E19-BB70-A1F2DCBA62CF}" srcId="{C0A7F58F-A8F3-4221-BF32-73C720118EF6}" destId="{3B2A3C8F-9B0E-4C28-AE72-BDBF332BB683}" srcOrd="1" destOrd="0" parTransId="{1FB616B3-305A-47D5-BDAB-6C15C8681E64}" sibTransId="{BC5A119D-4D16-4722-A27D-6FF2C7BCF37B}"/>
    <dgm:cxn modelId="{8EAF41C0-DB50-4EDC-B587-5F7A9723BE93}" type="presOf" srcId="{2EB2C7A2-2477-46A9-B91E-A1B88B618E5C}" destId="{6A066FDE-9C1C-42E2-AD71-ED9C639B85BD}" srcOrd="0" destOrd="0" presId="urn:microsoft.com/office/officeart/2005/8/layout/chevron2"/>
    <dgm:cxn modelId="{C8F3ADC7-F9BA-4AC4-A7D6-C7C7CE3D0AFF}" type="presOf" srcId="{0A92062F-CB15-4F7C-BA29-A9CFE7205142}" destId="{3EF72C4F-2A1B-4BC5-B044-33C29A9A7B6E}" srcOrd="0" destOrd="0" presId="urn:microsoft.com/office/officeart/2005/8/layout/chevron2"/>
    <dgm:cxn modelId="{D56E0CCB-0B02-4308-8B5C-E9E291659691}" type="presOf" srcId="{A1F08A8B-35A0-41F9-B0E0-EFC4E7F12C24}" destId="{78958D09-12E2-440E-8E72-1FA6B9E43858}" srcOrd="0" destOrd="1" presId="urn:microsoft.com/office/officeart/2005/8/layout/chevron2"/>
    <dgm:cxn modelId="{B1672CDC-4FA3-496D-87F5-7F59B6623A93}" type="presOf" srcId="{0CC5FC78-4872-498B-9425-27B14102BFC0}" destId="{78958D09-12E2-440E-8E72-1FA6B9E43858}" srcOrd="0" destOrd="0" presId="urn:microsoft.com/office/officeart/2005/8/layout/chevron2"/>
    <dgm:cxn modelId="{2EA704FE-9548-4292-8E04-503206E03218}" srcId="{2EB2C7A2-2477-46A9-B91E-A1B88B618E5C}" destId="{4B03D296-511F-4B50-BC0A-FB563CD899F7}" srcOrd="1" destOrd="0" parTransId="{3BA57D66-C1AD-4EA0-9CEE-04CCA22B4B9F}" sibTransId="{AB851107-088E-485A-BA70-42C3628D1425}"/>
    <dgm:cxn modelId="{79A46411-54B8-4F0E-B2BD-642C587FADFD}" type="presParOf" srcId="{6A066FDE-9C1C-42E2-AD71-ED9C639B85BD}" destId="{D85F84C0-F200-4602-A0D5-910CDE78B8FB}" srcOrd="0" destOrd="0" presId="urn:microsoft.com/office/officeart/2005/8/layout/chevron2"/>
    <dgm:cxn modelId="{E91D2B82-E56F-41C9-909B-98C3A46E5318}" type="presParOf" srcId="{D85F84C0-F200-4602-A0D5-910CDE78B8FB}" destId="{D58D5CC9-32DD-44E9-99E7-D3BDB2C6A8AC}" srcOrd="0" destOrd="0" presId="urn:microsoft.com/office/officeart/2005/8/layout/chevron2"/>
    <dgm:cxn modelId="{65DECA24-1ED2-47EC-A93B-B9FDE8BA0D0F}" type="presParOf" srcId="{D85F84C0-F200-4602-A0D5-910CDE78B8FB}" destId="{78958D09-12E2-440E-8E72-1FA6B9E43858}" srcOrd="1" destOrd="0" presId="urn:microsoft.com/office/officeart/2005/8/layout/chevron2"/>
    <dgm:cxn modelId="{5E4B6B47-F3FD-43FD-8A70-8C3DC4C7BDDE}" type="presParOf" srcId="{6A066FDE-9C1C-42E2-AD71-ED9C639B85BD}" destId="{C079B6BB-F5D7-4914-8C48-2A4DB6BBE2DA}" srcOrd="1" destOrd="0" presId="urn:microsoft.com/office/officeart/2005/8/layout/chevron2"/>
    <dgm:cxn modelId="{2AAE1B82-BB30-4533-BEF8-7A5F77F9C7DC}" type="presParOf" srcId="{6A066FDE-9C1C-42E2-AD71-ED9C639B85BD}" destId="{E2FCE4C8-4559-4F19-B654-5E82D4244E7F}" srcOrd="2" destOrd="0" presId="urn:microsoft.com/office/officeart/2005/8/layout/chevron2"/>
    <dgm:cxn modelId="{5A13E8B8-1A1B-4501-B2C5-139BE9C58B2A}" type="presParOf" srcId="{E2FCE4C8-4559-4F19-B654-5E82D4244E7F}" destId="{B49D8E19-1E91-4A26-A318-564E13274D9C}" srcOrd="0" destOrd="0" presId="urn:microsoft.com/office/officeart/2005/8/layout/chevron2"/>
    <dgm:cxn modelId="{D3E5FEED-9E4D-4F74-93BD-A67D02DB7896}" type="presParOf" srcId="{E2FCE4C8-4559-4F19-B654-5E82D4244E7F}" destId="{3EF72C4F-2A1B-4BC5-B044-33C29A9A7B6E}" srcOrd="1" destOrd="0" presId="urn:microsoft.com/office/officeart/2005/8/layout/chevron2"/>
    <dgm:cxn modelId="{4716BA1E-09D4-4B05-B89E-D5AAD6F723D8}" type="presParOf" srcId="{6A066FDE-9C1C-42E2-AD71-ED9C639B85BD}" destId="{5306142D-71DA-416E-B9CB-516ED44EACD8}" srcOrd="3" destOrd="0" presId="urn:microsoft.com/office/officeart/2005/8/layout/chevron2"/>
    <dgm:cxn modelId="{FDAB03DC-39F9-4FC3-992D-74B551D05E9E}" type="presParOf" srcId="{6A066FDE-9C1C-42E2-AD71-ED9C639B85BD}" destId="{63A32143-AB81-41EB-93AE-769EC1C1192D}" srcOrd="4" destOrd="0" presId="urn:microsoft.com/office/officeart/2005/8/layout/chevron2"/>
    <dgm:cxn modelId="{B8526DDB-A02E-4D70-8800-27E34E67DCE5}" type="presParOf" srcId="{63A32143-AB81-41EB-93AE-769EC1C1192D}" destId="{7FBB0B47-6934-4AA3-8F0E-2B08D9D9F9F9}" srcOrd="0" destOrd="0" presId="urn:microsoft.com/office/officeart/2005/8/layout/chevron2"/>
    <dgm:cxn modelId="{E72E7201-F4FB-4A63-9CDE-C1C3B54D648F}" type="presParOf" srcId="{63A32143-AB81-41EB-93AE-769EC1C1192D}" destId="{D5B597AF-08CF-4172-A795-BDCBB7765530}"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8D5CC9-32DD-44E9-99E7-D3BDB2C6A8AC}">
      <dsp:nvSpPr>
        <dsp:cNvPr id="0" name=""/>
        <dsp:cNvSpPr/>
      </dsp:nvSpPr>
      <dsp:spPr>
        <a:xfrm rot="5400000">
          <a:off x="-283848" y="287371"/>
          <a:ext cx="1892326" cy="1324628"/>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b="1" kern="1200" dirty="0">
              <a:solidFill>
                <a:schemeClr val="bg1"/>
              </a:solidFill>
            </a:rPr>
            <a:t>VIKRAM SHARMA</a:t>
          </a:r>
        </a:p>
      </dsp:txBody>
      <dsp:txXfrm rot="-5400000">
        <a:off x="1" y="665836"/>
        <a:ext cx="1324628" cy="567698"/>
      </dsp:txXfrm>
    </dsp:sp>
    <dsp:sp modelId="{78958D09-12E2-440E-8E72-1FA6B9E43858}">
      <dsp:nvSpPr>
        <dsp:cNvPr id="0" name=""/>
        <dsp:cNvSpPr/>
      </dsp:nvSpPr>
      <dsp:spPr>
        <a:xfrm rot="5400000">
          <a:off x="4563584" y="-3235432"/>
          <a:ext cx="1230012" cy="7707923"/>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Made translation module to convert the string into relevant code.</a:t>
          </a:r>
          <a:endParaRPr lang="en-IN" sz="1400" kern="1200" dirty="0"/>
        </a:p>
        <a:p>
          <a:pPr marL="114300" lvl="1" indent="-114300" algn="l" defTabSz="622300">
            <a:lnSpc>
              <a:spcPct val="90000"/>
            </a:lnSpc>
            <a:spcBef>
              <a:spcPct val="0"/>
            </a:spcBef>
            <a:spcAft>
              <a:spcPct val="15000"/>
            </a:spcAft>
            <a:buChar char="•"/>
          </a:pPr>
          <a:r>
            <a:rPr lang="en-US" sz="1400" kern="1200" dirty="0"/>
            <a:t>Made encryption modules along with layers.</a:t>
          </a:r>
          <a:endParaRPr lang="en-IN" sz="1400" kern="1200" dirty="0"/>
        </a:p>
        <a:p>
          <a:pPr marL="114300" lvl="1" indent="-114300" algn="l" defTabSz="622300">
            <a:lnSpc>
              <a:spcPct val="90000"/>
            </a:lnSpc>
            <a:spcBef>
              <a:spcPct val="0"/>
            </a:spcBef>
            <a:spcAft>
              <a:spcPct val="15000"/>
            </a:spcAft>
            <a:buChar char="•"/>
          </a:pPr>
          <a:r>
            <a:rPr lang="en-US" sz="1400" kern="1200" dirty="0"/>
            <a:t> Final Checking and bug fixing in every part and Brain Storming on Encryption </a:t>
          </a:r>
          <a:r>
            <a:rPr lang="en-IN" sz="1400" kern="1200" dirty="0"/>
            <a:t>ways and Decryption.</a:t>
          </a:r>
        </a:p>
        <a:p>
          <a:pPr marL="114300" lvl="1" indent="-114300" algn="l" defTabSz="622300">
            <a:lnSpc>
              <a:spcPct val="90000"/>
            </a:lnSpc>
            <a:spcBef>
              <a:spcPct val="0"/>
            </a:spcBef>
            <a:spcAft>
              <a:spcPct val="15000"/>
            </a:spcAft>
            <a:buChar char="•"/>
          </a:pPr>
          <a:r>
            <a:rPr lang="en-US" sz="1400" kern="1200" dirty="0"/>
            <a:t>  Manages the Project and allocate works.</a:t>
          </a:r>
          <a:endParaRPr lang="en-IN" sz="1400" kern="1200" dirty="0"/>
        </a:p>
      </dsp:txBody>
      <dsp:txXfrm rot="-5400000">
        <a:off x="1324629" y="63567"/>
        <a:ext cx="7647879" cy="1109924"/>
      </dsp:txXfrm>
    </dsp:sp>
    <dsp:sp modelId="{B49D8E19-1E91-4A26-A318-564E13274D9C}">
      <dsp:nvSpPr>
        <dsp:cNvPr id="0" name=""/>
        <dsp:cNvSpPr/>
      </dsp:nvSpPr>
      <dsp:spPr>
        <a:xfrm rot="5400000">
          <a:off x="-283848" y="1988496"/>
          <a:ext cx="1892326" cy="1324628"/>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b="1" kern="1200" dirty="0">
              <a:solidFill>
                <a:schemeClr val="bg1"/>
              </a:solidFill>
            </a:rPr>
            <a:t>ISHIKA AGGARWAL</a:t>
          </a:r>
        </a:p>
      </dsp:txBody>
      <dsp:txXfrm rot="-5400000">
        <a:off x="1" y="2366961"/>
        <a:ext cx="1324628" cy="567698"/>
      </dsp:txXfrm>
    </dsp:sp>
    <dsp:sp modelId="{3EF72C4F-2A1B-4BC5-B044-33C29A9A7B6E}">
      <dsp:nvSpPr>
        <dsp:cNvPr id="0" name=""/>
        <dsp:cNvSpPr/>
      </dsp:nvSpPr>
      <dsp:spPr>
        <a:xfrm rot="5400000">
          <a:off x="4563584" y="-1534308"/>
          <a:ext cx="1230012" cy="7707923"/>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IN" sz="1400" kern="1200" dirty="0"/>
            <a:t>Design and Construct GUI.</a:t>
          </a:r>
        </a:p>
        <a:p>
          <a:pPr marL="114300" lvl="1" indent="-114300" algn="l" defTabSz="622300">
            <a:lnSpc>
              <a:spcPct val="90000"/>
            </a:lnSpc>
            <a:spcBef>
              <a:spcPct val="0"/>
            </a:spcBef>
            <a:spcAft>
              <a:spcPct val="15000"/>
            </a:spcAft>
            <a:buChar char="•"/>
          </a:pPr>
          <a:r>
            <a:rPr lang="en-US" sz="1400" kern="1200" dirty="0"/>
            <a:t>Made the final report and PowerPoint presentation.</a:t>
          </a:r>
          <a:endParaRPr lang="en-IN" sz="1400" kern="1200" dirty="0"/>
        </a:p>
        <a:p>
          <a:pPr marL="114300" lvl="1" indent="-114300" algn="l" defTabSz="622300">
            <a:lnSpc>
              <a:spcPct val="90000"/>
            </a:lnSpc>
            <a:spcBef>
              <a:spcPct val="0"/>
            </a:spcBef>
            <a:spcAft>
              <a:spcPct val="15000"/>
            </a:spcAft>
            <a:buChar char="•"/>
          </a:pPr>
          <a:r>
            <a:rPr lang="en-US" sz="1400" kern="1200" dirty="0"/>
            <a:t>Testing of Layers of Encryption.</a:t>
          </a:r>
          <a:endParaRPr lang="en-IN" sz="1400" kern="1200" dirty="0"/>
        </a:p>
      </dsp:txBody>
      <dsp:txXfrm rot="-5400000">
        <a:off x="1324629" y="1764691"/>
        <a:ext cx="7647879" cy="1109924"/>
      </dsp:txXfrm>
    </dsp:sp>
    <dsp:sp modelId="{7FBB0B47-6934-4AA3-8F0E-2B08D9D9F9F9}">
      <dsp:nvSpPr>
        <dsp:cNvPr id="0" name=""/>
        <dsp:cNvSpPr/>
      </dsp:nvSpPr>
      <dsp:spPr>
        <a:xfrm rot="5400000">
          <a:off x="-283848" y="3689620"/>
          <a:ext cx="1892326" cy="1324628"/>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IN" sz="1400" b="1" kern="1200" dirty="0">
              <a:solidFill>
                <a:schemeClr val="bg1"/>
              </a:solidFill>
            </a:rPr>
            <a:t>KUMAR ARMAN SIKRIWAL</a:t>
          </a:r>
        </a:p>
      </dsp:txBody>
      <dsp:txXfrm rot="-5400000">
        <a:off x="1" y="4068085"/>
        <a:ext cx="1324628" cy="567698"/>
      </dsp:txXfrm>
    </dsp:sp>
    <dsp:sp modelId="{D5B597AF-08CF-4172-A795-BDCBB7765530}">
      <dsp:nvSpPr>
        <dsp:cNvPr id="0" name=""/>
        <dsp:cNvSpPr/>
      </dsp:nvSpPr>
      <dsp:spPr>
        <a:xfrm rot="5400000">
          <a:off x="4563584" y="166816"/>
          <a:ext cx="1230012" cy="7707923"/>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Made the decryption module along with all reverse layers.</a:t>
          </a:r>
          <a:endParaRPr lang="en-IN" sz="1400" kern="1200" dirty="0"/>
        </a:p>
        <a:p>
          <a:pPr marL="114300" lvl="1" indent="-114300" algn="l" defTabSz="622300">
            <a:lnSpc>
              <a:spcPct val="90000"/>
            </a:lnSpc>
            <a:spcBef>
              <a:spcPct val="0"/>
            </a:spcBef>
            <a:spcAft>
              <a:spcPct val="15000"/>
            </a:spcAft>
            <a:buChar char="•"/>
          </a:pPr>
          <a:r>
            <a:rPr lang="en-IN" sz="1400" kern="1200" dirty="0"/>
            <a:t>Designing GUI.</a:t>
          </a:r>
        </a:p>
        <a:p>
          <a:pPr marL="114300" lvl="1" indent="-114300" algn="l" defTabSz="622300">
            <a:lnSpc>
              <a:spcPct val="90000"/>
            </a:lnSpc>
            <a:spcBef>
              <a:spcPct val="0"/>
            </a:spcBef>
            <a:spcAft>
              <a:spcPct val="15000"/>
            </a:spcAft>
            <a:buChar char="•"/>
          </a:pPr>
          <a:r>
            <a:rPr lang="en-US" sz="1400" kern="1200" dirty="0"/>
            <a:t>Made the installation modules for the user.</a:t>
          </a:r>
          <a:endParaRPr lang="en-IN" sz="1400" kern="1200" dirty="0"/>
        </a:p>
      </dsp:txBody>
      <dsp:txXfrm rot="-5400000">
        <a:off x="1324629" y="3465815"/>
        <a:ext cx="7647879" cy="1109924"/>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11/3/2020</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11/3/2020</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11/3/2020</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11/3/2020</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11/3/2020</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11/3/2020</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11/3/2020</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11/3/2020</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11/3/2020</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11/3/2020</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11/3/2020</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11/3/2020</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microsoft.com/office/2007/relationships/diagramDrawing" Target="../diagrams/drawing1.xml"/><Relationship Id="rId3" Type="http://schemas.microsoft.com/office/2007/relationships/hdphoto" Target="../media/hdphoto1.wdp"/><Relationship Id="rId7" Type="http://schemas.openxmlformats.org/officeDocument/2006/relationships/diagramColors" Target="../diagrams/colors1.xml"/><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IN" dirty="0">
                <a:latin typeface="Comic Sans MS" panose="030F0702030302020204" pitchFamily="66" charset="0"/>
              </a:rPr>
              <a:t>I.V.A MESSAGE SECURITY</a:t>
            </a:r>
            <a:endParaRPr dirty="0">
              <a:latin typeface="Comic Sans MS" panose="030F0702030302020204" pitchFamily="66" charset="0"/>
            </a:endParaRPr>
          </a:p>
        </p:txBody>
      </p:sp>
      <p:sp>
        <p:nvSpPr>
          <p:cNvPr id="3" name="Subtitle 2"/>
          <p:cNvSpPr>
            <a:spLocks noGrp="1"/>
          </p:cNvSpPr>
          <p:nvPr>
            <p:ph type="subTitle" idx="1"/>
          </p:nvPr>
        </p:nvSpPr>
        <p:spPr>
          <a:xfrm>
            <a:off x="1066800" y="5085184"/>
            <a:ext cx="10058400" cy="685800"/>
          </a:xfrm>
        </p:spPr>
        <p:txBody>
          <a:bodyPr/>
          <a:lstStyle/>
          <a:p>
            <a:r>
              <a:rPr dirty="0">
                <a:latin typeface="Franklin Gothic Book" panose="020B0503020102020204" pitchFamily="34" charset="0"/>
              </a:rPr>
              <a:t>S</a:t>
            </a:r>
            <a:r>
              <a:rPr lang="en-IN" dirty="0">
                <a:latin typeface="Franklin Gothic Book" panose="020B0503020102020204" pitchFamily="34" charset="0"/>
              </a:rPr>
              <a:t>TEGANOGRAPHY USING PYTHON</a:t>
            </a:r>
            <a:endParaRPr dirty="0">
              <a:latin typeface="Franklin Gothic Book" panose="020B0503020102020204" pitchFamily="34" charset="0"/>
            </a:endParaRPr>
          </a:p>
        </p:txBody>
      </p:sp>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451DBB-1F2A-48E2-BA7C-3A5E5C4839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6499" y="764704"/>
            <a:ext cx="6928092" cy="5472608"/>
          </a:xfrm>
          <a:prstGeom prst="rect">
            <a:avLst/>
          </a:prstGeom>
        </p:spPr>
      </p:pic>
      <p:sp>
        <p:nvSpPr>
          <p:cNvPr id="5" name="Rectangle: Rounded Corners 4">
            <a:extLst>
              <a:ext uri="{FF2B5EF4-FFF2-40B4-BE49-F238E27FC236}">
                <a16:creationId xmlns:a16="http://schemas.microsoft.com/office/drawing/2014/main" id="{D6E9B873-5E36-4431-BF47-4252A4F16FB1}"/>
              </a:ext>
            </a:extLst>
          </p:cNvPr>
          <p:cNvSpPr/>
          <p:nvPr/>
        </p:nvSpPr>
        <p:spPr>
          <a:xfrm>
            <a:off x="47409" y="72008"/>
            <a:ext cx="4936935" cy="671398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sz="1600" b="1" i="0" u="none" strike="noStrike" baseline="0" dirty="0">
                <a:latin typeface="Comic Sans MS" panose="030F0702030302020204" pitchFamily="66" charset="0"/>
              </a:rPr>
              <a:t>Decryption Page (Final)</a:t>
            </a:r>
          </a:p>
          <a:p>
            <a:pPr marL="285750" indent="-285750" algn="l">
              <a:buFont typeface="Wingdings" panose="05000000000000000000" pitchFamily="2" charset="2"/>
              <a:buChar char="v"/>
            </a:pPr>
            <a:r>
              <a:rPr lang="en-US" sz="1600" b="0" i="0" u="none" strike="noStrike" baseline="0" dirty="0">
                <a:latin typeface="Comic Sans MS" panose="030F0702030302020204" pitchFamily="66" charset="0"/>
              </a:rPr>
              <a:t>It is our Decryption Page (Final).</a:t>
            </a:r>
          </a:p>
          <a:p>
            <a:pPr marL="285750" indent="-285750" algn="l">
              <a:buFont typeface="Wingdings" panose="05000000000000000000" pitchFamily="2" charset="2"/>
              <a:buChar char="v"/>
            </a:pPr>
            <a:r>
              <a:rPr lang="en-US" sz="1600" b="0" i="0" u="none" strike="noStrike" baseline="0" dirty="0">
                <a:latin typeface="Comic Sans MS" panose="030F0702030302020204" pitchFamily="66" charset="0"/>
              </a:rPr>
              <a:t>It asks User to select the choice i.e. he/she has which encrypted file format as it is selected it </a:t>
            </a:r>
            <a:r>
              <a:rPr lang="en-IN" sz="1600" b="0" i="0" u="none" strike="noStrike" baseline="0" dirty="0">
                <a:latin typeface="Comic Sans MS" panose="030F0702030302020204" pitchFamily="66" charset="0"/>
              </a:rPr>
              <a:t>shows the below GUI.</a:t>
            </a:r>
          </a:p>
          <a:p>
            <a:pPr marL="285750" indent="-285750" algn="l">
              <a:buFont typeface="Wingdings" panose="05000000000000000000" pitchFamily="2" charset="2"/>
              <a:buChar char="v"/>
            </a:pPr>
            <a:r>
              <a:rPr lang="en-US" sz="1600" b="0" i="0" u="none" strike="noStrike" baseline="0" dirty="0">
                <a:latin typeface="Comic Sans MS" panose="030F0702030302020204" pitchFamily="66" charset="0"/>
              </a:rPr>
              <a:t>It has Back and Exit Button, Back Go back to Decryption Page (Initial).</a:t>
            </a:r>
          </a:p>
          <a:p>
            <a:pPr marL="285750" indent="-285750" algn="l">
              <a:buFont typeface="Wingdings" panose="05000000000000000000" pitchFamily="2" charset="2"/>
              <a:buChar char="v"/>
            </a:pPr>
            <a:r>
              <a:rPr lang="en-US" sz="1600" b="0" i="0" u="none" strike="noStrike" baseline="0" dirty="0">
                <a:latin typeface="Comic Sans MS" panose="030F0702030302020204" pitchFamily="66" charset="0"/>
              </a:rPr>
              <a:t>It accepts path of Image/File, a 4-dgit pin of numbers.</a:t>
            </a:r>
          </a:p>
          <a:p>
            <a:pPr marL="285750" indent="-285750" algn="l">
              <a:buFont typeface="Wingdings" panose="05000000000000000000" pitchFamily="2" charset="2"/>
              <a:buChar char="v"/>
            </a:pPr>
            <a:r>
              <a:rPr lang="en-US" sz="1600" b="0" i="0" u="none" strike="noStrike" baseline="0" dirty="0">
                <a:latin typeface="Comic Sans MS" panose="030F0702030302020204" pitchFamily="66" charset="0"/>
              </a:rPr>
              <a:t>It handles exception when Decrypt Button like Validate Pin , Path given ,File Formats and finally if all the data given is correct like pin then it shows the message in message box.</a:t>
            </a:r>
          </a:p>
          <a:p>
            <a:pPr marL="285750" indent="-285750" algn="l">
              <a:buFont typeface="Wingdings" panose="05000000000000000000" pitchFamily="2" charset="2"/>
              <a:buChar char="v"/>
            </a:pPr>
            <a:r>
              <a:rPr lang="en-US" sz="1600" b="0" i="0" u="none" strike="noStrike" baseline="0" dirty="0">
                <a:latin typeface="Comic Sans MS" panose="030F0702030302020204" pitchFamily="66" charset="0"/>
              </a:rPr>
              <a:t> But, if Pin is incorrect then</a:t>
            </a:r>
          </a:p>
          <a:p>
            <a:pPr algn="l"/>
            <a:r>
              <a:rPr lang="en-US" sz="1600" dirty="0">
                <a:latin typeface="Comic Sans MS" panose="030F0702030302020204" pitchFamily="66" charset="0"/>
              </a:rPr>
              <a:t>           1. </a:t>
            </a:r>
            <a:r>
              <a:rPr lang="en-US" sz="1600" b="0" i="0" u="none" strike="noStrike" baseline="0" dirty="0">
                <a:latin typeface="Comic Sans MS" panose="030F0702030302020204" pitchFamily="66" charset="0"/>
              </a:rPr>
              <a:t>Back and Exit is Disabled.</a:t>
            </a:r>
          </a:p>
          <a:p>
            <a:pPr algn="l"/>
            <a:r>
              <a:rPr lang="en-US" sz="1600" dirty="0">
                <a:latin typeface="Comic Sans MS" panose="030F0702030302020204" pitchFamily="66" charset="0"/>
              </a:rPr>
              <a:t>           2. </a:t>
            </a:r>
            <a:r>
              <a:rPr lang="en-US" sz="1600" b="0" i="0" u="none" strike="noStrike" baseline="0" dirty="0">
                <a:latin typeface="Comic Sans MS" panose="030F0702030302020204" pitchFamily="66" charset="0"/>
              </a:rPr>
              <a:t>You have 2 attempts it is shown in warning message box.</a:t>
            </a:r>
          </a:p>
          <a:p>
            <a:pPr algn="l"/>
            <a:r>
              <a:rPr lang="en-US" sz="1600" dirty="0">
                <a:latin typeface="Comic Sans MS" panose="030F0702030302020204" pitchFamily="66" charset="0"/>
              </a:rPr>
              <a:t>           3. </a:t>
            </a:r>
            <a:r>
              <a:rPr lang="en-US" sz="1600" b="0" i="0" u="none" strike="noStrike" baseline="0" dirty="0">
                <a:latin typeface="Comic Sans MS" panose="030F0702030302020204" pitchFamily="66" charset="0"/>
              </a:rPr>
              <a:t>Even in last attempt you give correct pin then the destroyer stops</a:t>
            </a:r>
          </a:p>
          <a:p>
            <a:pPr algn="l"/>
            <a:r>
              <a:rPr lang="en-US" sz="1600" b="0" i="0" u="none" strike="noStrike" baseline="0" dirty="0">
                <a:latin typeface="Comic Sans MS" panose="030F0702030302020204" pitchFamily="66" charset="0"/>
              </a:rPr>
              <a:t>           4.But even in last attempt pin is wrong then the encrypted file is deleted either it is a image or </a:t>
            </a:r>
            <a:r>
              <a:rPr lang="en-US" sz="1600" b="0" i="0" u="none" strike="noStrike" baseline="0" dirty="0" err="1">
                <a:latin typeface="Comic Sans MS" panose="030F0702030302020204" pitchFamily="66" charset="0"/>
              </a:rPr>
              <a:t>pck</a:t>
            </a:r>
            <a:r>
              <a:rPr lang="en-US" sz="1600" b="0" i="0" u="none" strike="noStrike" baseline="0" dirty="0">
                <a:latin typeface="Comic Sans MS" panose="030F0702030302020204" pitchFamily="66" charset="0"/>
              </a:rPr>
              <a:t> file from Hard Disk. And then it show a error message box show removing </a:t>
            </a:r>
            <a:r>
              <a:rPr lang="en-IN" sz="1600" b="0" i="0" u="none" strike="noStrike" baseline="0" dirty="0">
                <a:latin typeface="Comic Sans MS" panose="030F0702030302020204" pitchFamily="66" charset="0"/>
              </a:rPr>
              <a:t>files.</a:t>
            </a:r>
          </a:p>
          <a:p>
            <a:pPr marL="285750" indent="-285750" algn="l">
              <a:buFont typeface="Wingdings" panose="05000000000000000000" pitchFamily="2" charset="2"/>
              <a:buChar char="v"/>
            </a:pPr>
            <a:r>
              <a:rPr lang="en-US" sz="1600" b="0" i="0" u="none" strike="noStrike" baseline="0" dirty="0">
                <a:latin typeface="Comic Sans MS" panose="030F0702030302020204" pitchFamily="66" charset="0"/>
              </a:rPr>
              <a:t>Clear Button Clear all the text fields.</a:t>
            </a:r>
            <a:endParaRPr lang="en-IN" sz="1600" dirty="0">
              <a:latin typeface="Comic Sans MS" panose="030F0702030302020204" pitchFamily="66" charset="0"/>
            </a:endParaRPr>
          </a:p>
        </p:txBody>
      </p:sp>
    </p:spTree>
    <p:extLst>
      <p:ext uri="{BB962C8B-B14F-4D97-AF65-F5344CB8AC3E}">
        <p14:creationId xmlns:p14="http://schemas.microsoft.com/office/powerpoint/2010/main" val="3508265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40000" contrast="8000"/>
                    </a14:imgEffect>
                  </a14:imgLayer>
                </a14:imgProps>
              </a:ext>
            </a:extLst>
          </a:blip>
          <a:srcRect/>
          <a:stretch>
            <a:fillRect/>
          </a:stretch>
        </a:blipFill>
        <a:effectLst/>
      </p:bgPr>
    </p:bg>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2D93B92C-950E-4610-A1C2-3A49B40900F8}"/>
              </a:ext>
            </a:extLst>
          </p:cNvPr>
          <p:cNvGraphicFramePr/>
          <p:nvPr>
            <p:extLst>
              <p:ext uri="{D42A27DB-BD31-4B8C-83A1-F6EECF244321}">
                <p14:modId xmlns:p14="http://schemas.microsoft.com/office/powerpoint/2010/main" val="1212355290"/>
              </p:ext>
            </p:extLst>
          </p:nvPr>
        </p:nvGraphicFramePr>
        <p:xfrm>
          <a:off x="1579724" y="1196752"/>
          <a:ext cx="9032552" cy="53016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8F895BCD-DB75-4A4F-AEF7-2E4F703A082F}"/>
              </a:ext>
            </a:extLst>
          </p:cNvPr>
          <p:cNvSpPr txBox="1"/>
          <p:nvPr/>
        </p:nvSpPr>
        <p:spPr>
          <a:xfrm>
            <a:off x="1591876" y="359627"/>
            <a:ext cx="9001000" cy="615553"/>
          </a:xfrm>
          <a:prstGeom prst="rect">
            <a:avLst/>
          </a:prstGeom>
          <a:noFill/>
        </p:spPr>
        <p:txBody>
          <a:bodyPr wrap="square" rtlCol="0">
            <a:spAutoFit/>
          </a:bodyPr>
          <a:lstStyle/>
          <a:p>
            <a:pPr algn="ctr"/>
            <a:r>
              <a:rPr lang="en-IN" sz="3400" dirty="0">
                <a:solidFill>
                  <a:schemeClr val="accent1">
                    <a:lumMod val="75000"/>
                  </a:schemeClr>
                </a:solidFill>
              </a:rPr>
              <a:t>WORK DIVISION AMONG FROUP MEMBERS</a:t>
            </a:r>
          </a:p>
        </p:txBody>
      </p:sp>
    </p:spTree>
    <p:extLst>
      <p:ext uri="{BB962C8B-B14F-4D97-AF65-F5344CB8AC3E}">
        <p14:creationId xmlns:p14="http://schemas.microsoft.com/office/powerpoint/2010/main" val="3762519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53000"/>
                    </a14:imgEffect>
                    <a14:imgEffect>
                      <a14:brightnessContrast bright="-40000" contrast="54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1397B6-8E03-4833-8D28-A623CB5CFC57}"/>
              </a:ext>
            </a:extLst>
          </p:cNvPr>
          <p:cNvSpPr>
            <a:spLocks noGrp="1"/>
          </p:cNvSpPr>
          <p:nvPr>
            <p:ph type="title"/>
          </p:nvPr>
        </p:nvSpPr>
        <p:spPr/>
        <p:txBody>
          <a:bodyPr/>
          <a:lstStyle/>
          <a:p>
            <a:pPr algn="ctr"/>
            <a:r>
              <a:rPr lang="en-IN" b="1" dirty="0"/>
              <a:t>CONCLUSION</a:t>
            </a:r>
          </a:p>
        </p:txBody>
      </p:sp>
      <p:sp>
        <p:nvSpPr>
          <p:cNvPr id="3" name="Content Placeholder 2">
            <a:extLst>
              <a:ext uri="{FF2B5EF4-FFF2-40B4-BE49-F238E27FC236}">
                <a16:creationId xmlns:a16="http://schemas.microsoft.com/office/drawing/2014/main" id="{7E281D67-9593-46A6-B03D-B8AC124E2510}"/>
              </a:ext>
            </a:extLst>
          </p:cNvPr>
          <p:cNvSpPr>
            <a:spLocks noGrp="1"/>
          </p:cNvSpPr>
          <p:nvPr>
            <p:ph idx="1"/>
          </p:nvPr>
        </p:nvSpPr>
        <p:spPr/>
        <p:txBody>
          <a:bodyPr/>
          <a:lstStyle/>
          <a:p>
            <a:pPr marL="0" indent="0" algn="just">
              <a:lnSpc>
                <a:spcPct val="150000"/>
              </a:lnSpc>
              <a:buNone/>
            </a:pPr>
            <a:r>
              <a:rPr lang="en-US" b="0" i="0" dirty="0">
                <a:solidFill>
                  <a:schemeClr val="tx1"/>
                </a:solidFill>
                <a:effectLst/>
                <a:latin typeface="Comic Sans MS" panose="030F0702030302020204" pitchFamily="66" charset="0"/>
              </a:rPr>
              <a:t>Steganography is the science deals with how communication can be disguised while cryptography is the science of transforming the content of the communication and making it obscure. It also implies the difference between breaking the system, the steganography is defeated if the presence of steganography is disclosed, whereas in cryptography the attacker must not be able to read the secret message otherwise the system is broken. The security of the steganography depends on the secrecy of the data encoding system.</a:t>
            </a:r>
            <a:endParaRPr lang="en-IN" dirty="0">
              <a:solidFill>
                <a:schemeClr val="tx1"/>
              </a:solidFill>
              <a:latin typeface="Comic Sans MS" panose="030F0702030302020204" pitchFamily="66" charset="0"/>
            </a:endParaRPr>
          </a:p>
        </p:txBody>
      </p:sp>
    </p:spTree>
    <p:extLst>
      <p:ext uri="{BB962C8B-B14F-4D97-AF65-F5344CB8AC3E}">
        <p14:creationId xmlns:p14="http://schemas.microsoft.com/office/powerpoint/2010/main" val="799432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D6567F8E-72B7-49CB-AEB4-D3553A2E5E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15743" y="836712"/>
            <a:ext cx="7976701" cy="384063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419BFAE-34CC-40AE-9364-0557D3701C19}"/>
              </a:ext>
            </a:extLst>
          </p:cNvPr>
          <p:cNvSpPr txBox="1"/>
          <p:nvPr/>
        </p:nvSpPr>
        <p:spPr>
          <a:xfrm>
            <a:off x="8256240" y="5229200"/>
            <a:ext cx="3528392" cy="1323439"/>
          </a:xfrm>
          <a:prstGeom prst="rect">
            <a:avLst/>
          </a:prstGeom>
          <a:noFill/>
        </p:spPr>
        <p:txBody>
          <a:bodyPr wrap="square" rtlCol="0">
            <a:spAutoFit/>
          </a:bodyPr>
          <a:lstStyle/>
          <a:p>
            <a:r>
              <a:rPr lang="en-IN" sz="2000" dirty="0">
                <a:latin typeface="Comic Sans MS" panose="030F0702030302020204" pitchFamily="66" charset="0"/>
              </a:rPr>
              <a:t>A presentation by : </a:t>
            </a:r>
            <a:br>
              <a:rPr lang="en-IN" sz="2000" dirty="0">
                <a:latin typeface="Comic Sans MS" panose="030F0702030302020204" pitchFamily="66" charset="0"/>
              </a:rPr>
            </a:br>
            <a:r>
              <a:rPr lang="en-IN" sz="2000" dirty="0">
                <a:latin typeface="Comic Sans MS" panose="030F0702030302020204" pitchFamily="66" charset="0"/>
              </a:rPr>
              <a:t>Ishika Aggarwal – 23</a:t>
            </a:r>
          </a:p>
          <a:p>
            <a:r>
              <a:rPr lang="en-IN" sz="2000" dirty="0">
                <a:latin typeface="Comic Sans MS" panose="030F0702030302020204" pitchFamily="66" charset="0"/>
              </a:rPr>
              <a:t>Kumar Armaan </a:t>
            </a:r>
            <a:r>
              <a:rPr lang="en-IN" sz="2000" dirty="0" err="1">
                <a:latin typeface="Comic Sans MS" panose="030F0702030302020204" pitchFamily="66" charset="0"/>
              </a:rPr>
              <a:t>Sikriwal</a:t>
            </a:r>
            <a:r>
              <a:rPr lang="en-IN" sz="2000" dirty="0">
                <a:latin typeface="Comic Sans MS" panose="030F0702030302020204" pitchFamily="66" charset="0"/>
              </a:rPr>
              <a:t> – 47</a:t>
            </a:r>
            <a:br>
              <a:rPr lang="en-IN" sz="2000" dirty="0">
                <a:latin typeface="Comic Sans MS" panose="030F0702030302020204" pitchFamily="66" charset="0"/>
              </a:rPr>
            </a:br>
            <a:r>
              <a:rPr lang="en-IN" sz="2000" dirty="0">
                <a:latin typeface="Comic Sans MS" panose="030F0702030302020204" pitchFamily="66" charset="0"/>
              </a:rPr>
              <a:t>Vikram Sharma - 51</a:t>
            </a:r>
          </a:p>
        </p:txBody>
      </p:sp>
    </p:spTree>
    <p:extLst>
      <p:ext uri="{BB962C8B-B14F-4D97-AF65-F5344CB8AC3E}">
        <p14:creationId xmlns:p14="http://schemas.microsoft.com/office/powerpoint/2010/main" val="1934155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IN" dirty="0"/>
              <a:t>CONTENT OF THE PROJECT</a:t>
            </a:r>
            <a:endParaRPr dirty="0"/>
          </a:p>
        </p:txBody>
      </p:sp>
      <p:sp>
        <p:nvSpPr>
          <p:cNvPr id="14" name="Content Placeholder 13"/>
          <p:cNvSpPr>
            <a:spLocks noGrp="1"/>
          </p:cNvSpPr>
          <p:nvPr>
            <p:ph idx="1"/>
          </p:nvPr>
        </p:nvSpPr>
        <p:spPr/>
        <p:txBody>
          <a:bodyPr>
            <a:normAutofit/>
          </a:bodyPr>
          <a:lstStyle/>
          <a:p>
            <a:pPr marL="457200" indent="-457200">
              <a:buFont typeface="+mj-lt"/>
              <a:buAutoNum type="arabicParenR"/>
            </a:pPr>
            <a:r>
              <a:rPr lang="en-IN" dirty="0"/>
              <a:t>Introduction to the Steganography</a:t>
            </a:r>
          </a:p>
          <a:p>
            <a:pPr marL="457200" indent="-457200">
              <a:buFont typeface="+mj-lt"/>
              <a:buAutoNum type="arabicParenR"/>
            </a:pPr>
            <a:r>
              <a:rPr lang="en-IN" dirty="0"/>
              <a:t>Difference between Steganography and Cryptography</a:t>
            </a:r>
          </a:p>
          <a:p>
            <a:pPr marL="457200" indent="-457200">
              <a:buFont typeface="+mj-lt"/>
              <a:buAutoNum type="arabicParenR"/>
            </a:pPr>
            <a:r>
              <a:rPr lang="en-IN" dirty="0"/>
              <a:t>Objectives of the project</a:t>
            </a:r>
          </a:p>
          <a:p>
            <a:pPr marL="457200" indent="-457200">
              <a:buFont typeface="+mj-lt"/>
              <a:buAutoNum type="arabicParenR"/>
            </a:pPr>
            <a:r>
              <a:rPr lang="en-IN" dirty="0"/>
              <a:t>Description of the project</a:t>
            </a:r>
          </a:p>
          <a:p>
            <a:pPr marL="457200" indent="-457200">
              <a:buFont typeface="+mj-lt"/>
              <a:buAutoNum type="arabicParenR"/>
            </a:pPr>
            <a:r>
              <a:rPr lang="en-IN" dirty="0"/>
              <a:t>Implementation of the project</a:t>
            </a:r>
          </a:p>
          <a:p>
            <a:pPr marL="457200" indent="-457200">
              <a:buFont typeface="+mj-lt"/>
              <a:buAutoNum type="arabicParenR"/>
            </a:pPr>
            <a:r>
              <a:rPr lang="en-IN" dirty="0"/>
              <a:t>Work Division Of The Project among Group Members</a:t>
            </a:r>
          </a:p>
          <a:p>
            <a:pPr marL="457200" indent="-457200">
              <a:buFont typeface="+mj-lt"/>
              <a:buAutoNum type="arabicParenR"/>
            </a:pPr>
            <a:r>
              <a:rPr lang="en-IN" dirty="0"/>
              <a:t>Conclusion</a:t>
            </a:r>
            <a:endParaRPr dirty="0"/>
          </a:p>
        </p:txBody>
      </p:sp>
    </p:spTree>
    <p:extLst>
      <p:ext uri="{BB962C8B-B14F-4D97-AF65-F5344CB8AC3E}">
        <p14:creationId xmlns:p14="http://schemas.microsoft.com/office/powerpoint/2010/main" val="3042826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49000" contrast="-43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INTRODUCTION TO STEGANOGRAPHY</a:t>
            </a:r>
            <a:endParaRPr dirty="0"/>
          </a:p>
        </p:txBody>
      </p:sp>
      <p:sp useBgFill="1">
        <p:nvSpPr>
          <p:cNvPr id="4" name="Content Placeholder 3">
            <a:extLst>
              <a:ext uri="{FF2B5EF4-FFF2-40B4-BE49-F238E27FC236}">
                <a16:creationId xmlns:a16="http://schemas.microsoft.com/office/drawing/2014/main" id="{BB67A054-9BCF-4B1A-8EA8-A57FD2C1FFF4}"/>
              </a:ext>
            </a:extLst>
          </p:cNvPr>
          <p:cNvSpPr>
            <a:spLocks noGrp="1"/>
          </p:cNvSpPr>
          <p:nvPr>
            <p:ph idx="1"/>
          </p:nvPr>
        </p:nvSpPr>
        <p:spPr>
          <a:xfrm>
            <a:off x="1524000" y="1828800"/>
            <a:ext cx="9144000" cy="4408512"/>
          </a:xfrm>
          <a:effectLst>
            <a:outerShdw blurRad="50800" dist="50800" dir="5400000" algn="ctr" rotWithShape="0">
              <a:srgbClr val="000000">
                <a:alpha val="51000"/>
              </a:srgbClr>
            </a:outerShdw>
          </a:effectLst>
        </p:spPr>
        <p:txBody>
          <a:bodyPr>
            <a:noAutofit/>
          </a:bodyPr>
          <a:lstStyle/>
          <a:p>
            <a:pPr>
              <a:buFont typeface="Wingdings" panose="05000000000000000000" pitchFamily="2" charset="2"/>
              <a:buChar char="q"/>
            </a:pPr>
            <a:r>
              <a:rPr lang="en-US" b="0" i="0" u="none" strike="noStrike" baseline="0" dirty="0">
                <a:latin typeface="Comic Sans MS" panose="030F0702030302020204" pitchFamily="66" charset="0"/>
              </a:rPr>
              <a:t>Steganography is the art and science of embedding secret messages in a cover message in such a way that no one, apart from the sender and intended recipient, suspects the existence </a:t>
            </a:r>
            <a:r>
              <a:rPr lang="en-IN" b="0" i="0" u="none" strike="noStrike" baseline="0" dirty="0">
                <a:latin typeface="Comic Sans MS" panose="030F0702030302020204" pitchFamily="66" charset="0"/>
              </a:rPr>
              <a:t>of the message.</a:t>
            </a:r>
          </a:p>
          <a:p>
            <a:pPr algn="l">
              <a:buFont typeface="Wingdings" panose="05000000000000000000" pitchFamily="2" charset="2"/>
              <a:buChar char="q"/>
            </a:pPr>
            <a:r>
              <a:rPr lang="en-US" b="0" i="0" u="none" strike="noStrike" baseline="0" dirty="0">
                <a:latin typeface="Comic Sans MS" panose="030F0702030302020204" pitchFamily="66" charset="0"/>
              </a:rPr>
              <a:t>In Steganography the useless bits are actually replaced by the useful bits in order to hide the required file into any of the files or </a:t>
            </a:r>
            <a:r>
              <a:rPr lang="en-IN" b="0" i="0" u="none" strike="noStrike" baseline="0" dirty="0">
                <a:latin typeface="Comic Sans MS" panose="030F0702030302020204" pitchFamily="66" charset="0"/>
              </a:rPr>
              <a:t>data mentioned above.</a:t>
            </a:r>
          </a:p>
          <a:p>
            <a:pPr algn="l">
              <a:buFont typeface="Wingdings" panose="05000000000000000000" pitchFamily="2" charset="2"/>
              <a:buChar char="q"/>
            </a:pPr>
            <a:r>
              <a:rPr lang="en-US" b="0" i="0" u="none" strike="noStrike" baseline="0" dirty="0">
                <a:latin typeface="Comic Sans MS" panose="030F0702030302020204" pitchFamily="66" charset="0"/>
              </a:rPr>
              <a:t>It plays a vital role in cybersecurity by allowing the legitimate users or peers to send the data in a way which is highly secured so that it could be protected from the hacker or malicious users who are intended to harm or abuse the system.</a:t>
            </a:r>
          </a:p>
          <a:p>
            <a:pPr algn="l">
              <a:buFont typeface="Wingdings" panose="05000000000000000000" pitchFamily="2" charset="2"/>
              <a:buChar char="q"/>
            </a:pPr>
            <a:r>
              <a:rPr lang="en-IN" b="0" i="0" u="none" strike="noStrike" baseline="0" dirty="0">
                <a:latin typeface="Comic Sans MS" panose="030F0702030302020204" pitchFamily="66" charset="0"/>
              </a:rPr>
              <a:t>The </a:t>
            </a:r>
            <a:r>
              <a:rPr lang="en-US" b="0" i="0" u="none" strike="noStrike" baseline="0" dirty="0">
                <a:latin typeface="Comic Sans MS" panose="030F0702030302020204" pitchFamily="66" charset="0"/>
              </a:rPr>
              <a:t>applications used for Steganography hides the bits of the required file into another file in a manner so that the original file doesn’t lose its characteristics</a:t>
            </a:r>
            <a:endParaRPr lang="en-IN" dirty="0">
              <a:latin typeface="Comic Sans MS" panose="030F0702030302020204" pitchFamily="66" charset="0"/>
            </a:endParaRPr>
          </a:p>
        </p:txBody>
      </p:sp>
    </p:spTree>
    <p:extLst>
      <p:ext uri="{BB962C8B-B14F-4D97-AF65-F5344CB8AC3E}">
        <p14:creationId xmlns:p14="http://schemas.microsoft.com/office/powerpoint/2010/main" val="2116190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36000"/>
                    </a14:imgEffect>
                    <a14:imgEffect>
                      <a14:brightnessContrast bright="-38000" contrast="-10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89550-3326-46AE-8ED2-6D13414B1F4C}"/>
              </a:ext>
            </a:extLst>
          </p:cNvPr>
          <p:cNvSpPr>
            <a:spLocks noGrp="1"/>
          </p:cNvSpPr>
          <p:nvPr>
            <p:ph type="title"/>
          </p:nvPr>
        </p:nvSpPr>
        <p:spPr/>
        <p:txBody>
          <a:bodyPr/>
          <a:lstStyle/>
          <a:p>
            <a:r>
              <a:rPr lang="en-IN" dirty="0"/>
              <a:t>DIFFERENCE BETWEEN STEGANOGRAPHY &amp; CRYPTOGRAPHY</a:t>
            </a:r>
          </a:p>
        </p:txBody>
      </p:sp>
      <p:sp>
        <p:nvSpPr>
          <p:cNvPr id="3" name="Text Placeholder 2">
            <a:extLst>
              <a:ext uri="{FF2B5EF4-FFF2-40B4-BE49-F238E27FC236}">
                <a16:creationId xmlns:a16="http://schemas.microsoft.com/office/drawing/2014/main" id="{9E4B4EEF-C087-44F8-9AFA-C4D2B495DD85}"/>
              </a:ext>
            </a:extLst>
          </p:cNvPr>
          <p:cNvSpPr>
            <a:spLocks noGrp="1"/>
          </p:cNvSpPr>
          <p:nvPr>
            <p:ph type="body" idx="1"/>
          </p:nvPr>
        </p:nvSpPr>
        <p:spPr/>
        <p:txBody>
          <a:bodyPr/>
          <a:lstStyle/>
          <a:p>
            <a:r>
              <a:rPr lang="en-IN" dirty="0">
                <a:latin typeface="Franklin Gothic Book" panose="020B0503020102020204" pitchFamily="34" charset="0"/>
              </a:rPr>
              <a:t>STEGANOGRAPHY</a:t>
            </a:r>
          </a:p>
        </p:txBody>
      </p:sp>
      <p:sp>
        <p:nvSpPr>
          <p:cNvPr id="4" name="Content Placeholder 3">
            <a:extLst>
              <a:ext uri="{FF2B5EF4-FFF2-40B4-BE49-F238E27FC236}">
                <a16:creationId xmlns:a16="http://schemas.microsoft.com/office/drawing/2014/main" id="{3D8E1BD5-44A1-4945-AA02-7022838BCDA8}"/>
              </a:ext>
            </a:extLst>
          </p:cNvPr>
          <p:cNvSpPr>
            <a:spLocks noGrp="1"/>
          </p:cNvSpPr>
          <p:nvPr>
            <p:ph sz="half" idx="2"/>
          </p:nvPr>
        </p:nvSpPr>
        <p:spPr/>
        <p:txBody>
          <a:bodyPr>
            <a:normAutofit fontScale="92500" lnSpcReduction="20000"/>
          </a:bodyPr>
          <a:lstStyle/>
          <a:p>
            <a:r>
              <a:rPr lang="en-US" b="0" i="0" dirty="0">
                <a:solidFill>
                  <a:schemeClr val="tx1"/>
                </a:solidFill>
                <a:effectLst/>
                <a:latin typeface="Comic Sans MS" panose="030F0702030302020204" pitchFamily="66" charset="0"/>
              </a:rPr>
              <a:t>The meaning of the steganography is “covered or hidden writing”.</a:t>
            </a:r>
          </a:p>
          <a:p>
            <a:r>
              <a:rPr lang="en-US" b="0" i="0" dirty="0">
                <a:solidFill>
                  <a:schemeClr val="tx1"/>
                </a:solidFill>
                <a:effectLst/>
                <a:latin typeface="Comic Sans MS" panose="030F0702030302020204" pitchFamily="66" charset="0"/>
              </a:rPr>
              <a:t>Steganography is an attempt to achieve secure and undetectable communication.</a:t>
            </a:r>
          </a:p>
          <a:p>
            <a:r>
              <a:rPr lang="en-US" b="0" i="0" dirty="0">
                <a:solidFill>
                  <a:schemeClr val="tx1"/>
                </a:solidFill>
                <a:effectLst/>
                <a:latin typeface="Comic Sans MS" panose="030F0702030302020204" pitchFamily="66" charset="0"/>
              </a:rPr>
              <a:t>The steganography can be employed on any medium such as text, audio, video and image </a:t>
            </a:r>
          </a:p>
          <a:p>
            <a:r>
              <a:rPr lang="en-US" b="0" i="0" dirty="0">
                <a:solidFill>
                  <a:schemeClr val="tx1"/>
                </a:solidFill>
                <a:effectLst/>
                <a:latin typeface="Comic Sans MS" panose="030F0702030302020204" pitchFamily="66" charset="0"/>
              </a:rPr>
              <a:t>In steganography, the main structure of the message is not changed.</a:t>
            </a:r>
            <a:endParaRPr lang="en-IN" dirty="0">
              <a:solidFill>
                <a:schemeClr val="tx1"/>
              </a:solidFill>
              <a:latin typeface="Comic Sans MS" panose="030F0702030302020204" pitchFamily="66" charset="0"/>
            </a:endParaRPr>
          </a:p>
        </p:txBody>
      </p:sp>
      <p:sp>
        <p:nvSpPr>
          <p:cNvPr id="5" name="Text Placeholder 4">
            <a:extLst>
              <a:ext uri="{FF2B5EF4-FFF2-40B4-BE49-F238E27FC236}">
                <a16:creationId xmlns:a16="http://schemas.microsoft.com/office/drawing/2014/main" id="{37BE3D4F-AE2C-42AF-B3F9-96DC1AE16E35}"/>
              </a:ext>
            </a:extLst>
          </p:cNvPr>
          <p:cNvSpPr>
            <a:spLocks noGrp="1"/>
          </p:cNvSpPr>
          <p:nvPr>
            <p:ph type="body" sz="quarter" idx="3"/>
          </p:nvPr>
        </p:nvSpPr>
        <p:spPr/>
        <p:txBody>
          <a:bodyPr/>
          <a:lstStyle/>
          <a:p>
            <a:r>
              <a:rPr lang="en-IN" dirty="0">
                <a:latin typeface="Franklin Gothic Book" panose="020B0503020102020204" pitchFamily="34" charset="0"/>
              </a:rPr>
              <a:t>CRYPTOGRAPHY</a:t>
            </a:r>
          </a:p>
        </p:txBody>
      </p:sp>
      <p:sp>
        <p:nvSpPr>
          <p:cNvPr id="6" name="Content Placeholder 5">
            <a:extLst>
              <a:ext uri="{FF2B5EF4-FFF2-40B4-BE49-F238E27FC236}">
                <a16:creationId xmlns:a16="http://schemas.microsoft.com/office/drawing/2014/main" id="{84F08F8A-BEA7-4E98-8CE9-27E96240B8D7}"/>
              </a:ext>
            </a:extLst>
          </p:cNvPr>
          <p:cNvSpPr>
            <a:spLocks noGrp="1"/>
          </p:cNvSpPr>
          <p:nvPr>
            <p:ph sz="quarter" idx="4"/>
          </p:nvPr>
        </p:nvSpPr>
        <p:spPr/>
        <p:txBody>
          <a:bodyPr>
            <a:normAutofit fontScale="92500" lnSpcReduction="20000"/>
          </a:bodyPr>
          <a:lstStyle/>
          <a:p>
            <a:r>
              <a:rPr lang="en-US" b="0" i="0" dirty="0">
                <a:solidFill>
                  <a:schemeClr val="tx1"/>
                </a:solidFill>
                <a:effectLst/>
                <a:latin typeface="Comic Sans MS" panose="030F0702030302020204" pitchFamily="66" charset="0"/>
              </a:rPr>
              <a:t>The meaning of cryptography signifies “secret writing”.</a:t>
            </a:r>
          </a:p>
          <a:p>
            <a:r>
              <a:rPr lang="en-US" dirty="0">
                <a:solidFill>
                  <a:schemeClr val="tx1"/>
                </a:solidFill>
                <a:latin typeface="Comic Sans MS" panose="030F0702030302020204" pitchFamily="66" charset="0"/>
              </a:rPr>
              <a:t>C</a:t>
            </a:r>
            <a:r>
              <a:rPr lang="en-US" b="0" i="0" dirty="0">
                <a:solidFill>
                  <a:schemeClr val="tx1"/>
                </a:solidFill>
                <a:effectLst/>
                <a:latin typeface="Comic Sans MS" panose="030F0702030302020204" pitchFamily="66" charset="0"/>
              </a:rPr>
              <a:t>ryptography intends to make the message readable for only the target recipient but not by others through obtaining a disguised form of message.</a:t>
            </a:r>
          </a:p>
          <a:p>
            <a:r>
              <a:rPr lang="en-US" b="0" i="0" dirty="0">
                <a:solidFill>
                  <a:schemeClr val="tx1"/>
                </a:solidFill>
                <a:effectLst/>
                <a:latin typeface="Comic Sans MS" panose="030F0702030302020204" pitchFamily="66" charset="0"/>
              </a:rPr>
              <a:t>The cryptography is implemented only on the text file.</a:t>
            </a:r>
          </a:p>
          <a:p>
            <a:r>
              <a:rPr lang="en-US" dirty="0">
                <a:solidFill>
                  <a:schemeClr val="tx1"/>
                </a:solidFill>
                <a:latin typeface="Comic Sans MS" panose="030F0702030302020204" pitchFamily="66" charset="0"/>
              </a:rPr>
              <a:t>In </a:t>
            </a:r>
            <a:r>
              <a:rPr lang="en-US" b="0" i="0" dirty="0">
                <a:solidFill>
                  <a:schemeClr val="tx1"/>
                </a:solidFill>
                <a:effectLst/>
                <a:latin typeface="Comic Sans MS" panose="030F0702030302020204" pitchFamily="66" charset="0"/>
              </a:rPr>
              <a:t>cryptography, a change is imposed on the secret message before transferring it over the network.</a:t>
            </a:r>
            <a:endParaRPr lang="en-IN" dirty="0">
              <a:solidFill>
                <a:schemeClr val="tx1"/>
              </a:solidFill>
              <a:latin typeface="Comic Sans MS" panose="030F0702030302020204" pitchFamily="66" charset="0"/>
            </a:endParaRPr>
          </a:p>
        </p:txBody>
      </p:sp>
    </p:spTree>
    <p:extLst>
      <p:ext uri="{BB962C8B-B14F-4D97-AF65-F5344CB8AC3E}">
        <p14:creationId xmlns:p14="http://schemas.microsoft.com/office/powerpoint/2010/main" val="715366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raphic 9" descr="Monitor">
            <a:extLst>
              <a:ext uri="{FF2B5EF4-FFF2-40B4-BE49-F238E27FC236}">
                <a16:creationId xmlns:a16="http://schemas.microsoft.com/office/drawing/2014/main" id="{4C594D5A-A9A6-4B7D-83BA-E1AAC94E853C}"/>
              </a:ext>
            </a:extLst>
          </p:cNvPr>
          <p:cNvSpPr/>
          <p:nvPr/>
        </p:nvSpPr>
        <p:spPr>
          <a:xfrm>
            <a:off x="407368" y="116632"/>
            <a:ext cx="11377263" cy="6648738"/>
          </a:xfrm>
          <a:custGeom>
            <a:avLst/>
            <a:gdLst>
              <a:gd name="connsiteX0" fmla="*/ 8603456 w 9301033"/>
              <a:gd name="connsiteY0" fmla="*/ 4200467 h 5712634"/>
              <a:gd name="connsiteX1" fmla="*/ 697578 w 9301033"/>
              <a:gd name="connsiteY1" fmla="*/ 4200467 h 5712634"/>
              <a:gd name="connsiteX2" fmla="*/ 697578 w 9301033"/>
              <a:gd name="connsiteY2" fmla="*/ 504056 h 5712634"/>
              <a:gd name="connsiteX3" fmla="*/ 8603456 w 9301033"/>
              <a:gd name="connsiteY3" fmla="*/ 504056 h 5712634"/>
              <a:gd name="connsiteX4" fmla="*/ 8603456 w 9301033"/>
              <a:gd name="connsiteY4" fmla="*/ 4200467 h 5712634"/>
              <a:gd name="connsiteX5" fmla="*/ 8835982 w 9301033"/>
              <a:gd name="connsiteY5" fmla="*/ 0 h 5712634"/>
              <a:gd name="connsiteX6" fmla="*/ 465052 w 9301033"/>
              <a:gd name="connsiteY6" fmla="*/ 0 h 5712634"/>
              <a:gd name="connsiteX7" fmla="*/ 0 w 9301033"/>
              <a:gd name="connsiteY7" fmla="*/ 336037 h 5712634"/>
              <a:gd name="connsiteX8" fmla="*/ 0 w 9301033"/>
              <a:gd name="connsiteY8" fmla="*/ 4368486 h 5712634"/>
              <a:gd name="connsiteX9" fmla="*/ 465052 w 9301033"/>
              <a:gd name="connsiteY9" fmla="*/ 4704523 h 5712634"/>
              <a:gd name="connsiteX10" fmla="*/ 3720413 w 9301033"/>
              <a:gd name="connsiteY10" fmla="*/ 4704523 h 5712634"/>
              <a:gd name="connsiteX11" fmla="*/ 3720413 w 9301033"/>
              <a:gd name="connsiteY11" fmla="*/ 5208579 h 5712634"/>
              <a:gd name="connsiteX12" fmla="*/ 2557784 w 9301033"/>
              <a:gd name="connsiteY12" fmla="*/ 5208579 h 5712634"/>
              <a:gd name="connsiteX13" fmla="*/ 2557784 w 9301033"/>
              <a:gd name="connsiteY13" fmla="*/ 5712635 h 5712634"/>
              <a:gd name="connsiteX14" fmla="*/ 6743249 w 9301033"/>
              <a:gd name="connsiteY14" fmla="*/ 5712635 h 5712634"/>
              <a:gd name="connsiteX15" fmla="*/ 6743249 w 9301033"/>
              <a:gd name="connsiteY15" fmla="*/ 5208579 h 5712634"/>
              <a:gd name="connsiteX16" fmla="*/ 5580620 w 9301033"/>
              <a:gd name="connsiteY16" fmla="*/ 5208579 h 5712634"/>
              <a:gd name="connsiteX17" fmla="*/ 5580620 w 9301033"/>
              <a:gd name="connsiteY17" fmla="*/ 4704523 h 5712634"/>
              <a:gd name="connsiteX18" fmla="*/ 8835982 w 9301033"/>
              <a:gd name="connsiteY18" fmla="*/ 4704523 h 5712634"/>
              <a:gd name="connsiteX19" fmla="*/ 9301033 w 9301033"/>
              <a:gd name="connsiteY19" fmla="*/ 4368486 h 5712634"/>
              <a:gd name="connsiteX20" fmla="*/ 9301033 w 9301033"/>
              <a:gd name="connsiteY20" fmla="*/ 336037 h 5712634"/>
              <a:gd name="connsiteX21" fmla="*/ 8835982 w 9301033"/>
              <a:gd name="connsiteY21" fmla="*/ 0 h 571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01033" h="5712634">
                <a:moveTo>
                  <a:pt x="8603456" y="4200467"/>
                </a:moveTo>
                <a:lnTo>
                  <a:pt x="697578" y="4200467"/>
                </a:lnTo>
                <a:lnTo>
                  <a:pt x="697578" y="504056"/>
                </a:lnTo>
                <a:lnTo>
                  <a:pt x="8603456" y="504056"/>
                </a:lnTo>
                <a:lnTo>
                  <a:pt x="8603456" y="4200467"/>
                </a:lnTo>
                <a:close/>
                <a:moveTo>
                  <a:pt x="8835982" y="0"/>
                </a:moveTo>
                <a:lnTo>
                  <a:pt x="465052" y="0"/>
                </a:lnTo>
                <a:cubicBezTo>
                  <a:pt x="209273" y="0"/>
                  <a:pt x="0" y="151217"/>
                  <a:pt x="0" y="336037"/>
                </a:cubicBezTo>
                <a:lnTo>
                  <a:pt x="0" y="4368486"/>
                </a:lnTo>
                <a:cubicBezTo>
                  <a:pt x="0" y="4553306"/>
                  <a:pt x="209273" y="4704523"/>
                  <a:pt x="465052" y="4704523"/>
                </a:cubicBezTo>
                <a:lnTo>
                  <a:pt x="3720413" y="4704523"/>
                </a:lnTo>
                <a:lnTo>
                  <a:pt x="3720413" y="5208579"/>
                </a:lnTo>
                <a:lnTo>
                  <a:pt x="2557784" y="5208579"/>
                </a:lnTo>
                <a:lnTo>
                  <a:pt x="2557784" y="5712635"/>
                </a:lnTo>
                <a:lnTo>
                  <a:pt x="6743249" y="5712635"/>
                </a:lnTo>
                <a:lnTo>
                  <a:pt x="6743249" y="5208579"/>
                </a:lnTo>
                <a:lnTo>
                  <a:pt x="5580620" y="5208579"/>
                </a:lnTo>
                <a:lnTo>
                  <a:pt x="5580620" y="4704523"/>
                </a:lnTo>
                <a:lnTo>
                  <a:pt x="8835982" y="4704523"/>
                </a:lnTo>
                <a:cubicBezTo>
                  <a:pt x="9091760" y="4704523"/>
                  <a:pt x="9301033" y="4553306"/>
                  <a:pt x="9301033" y="4368486"/>
                </a:cubicBezTo>
                <a:lnTo>
                  <a:pt x="9301033" y="336037"/>
                </a:lnTo>
                <a:cubicBezTo>
                  <a:pt x="9301033" y="151217"/>
                  <a:pt x="9091760" y="0"/>
                  <a:pt x="8835982" y="0"/>
                </a:cubicBezTo>
                <a:close/>
              </a:path>
            </a:pathLst>
          </a:custGeom>
          <a:solidFill>
            <a:srgbClr val="FFFFFF"/>
          </a:solidFill>
          <a:ln w="116185" cap="flat">
            <a:noFill/>
            <a:prstDash val="solid"/>
            <a:miter/>
          </a:ln>
        </p:spPr>
        <p:txBody>
          <a:bodyPr rtlCol="0" anchor="ctr"/>
          <a:lstStyle/>
          <a:p>
            <a:endParaRPr lang="en-IN"/>
          </a:p>
        </p:txBody>
      </p:sp>
      <p:sp>
        <p:nvSpPr>
          <p:cNvPr id="15" name="Title 1">
            <a:extLst>
              <a:ext uri="{FF2B5EF4-FFF2-40B4-BE49-F238E27FC236}">
                <a16:creationId xmlns:a16="http://schemas.microsoft.com/office/drawing/2014/main" id="{EB4C8AB4-B81D-4CBC-9A71-D7A407976FA2}"/>
              </a:ext>
            </a:extLst>
          </p:cNvPr>
          <p:cNvSpPr txBox="1">
            <a:spLocks/>
          </p:cNvSpPr>
          <p:nvPr/>
        </p:nvSpPr>
        <p:spPr>
          <a:xfrm>
            <a:off x="3123604" y="692696"/>
            <a:ext cx="5944790" cy="78296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a:lstStyle>
          <a:p>
            <a:r>
              <a:rPr lang="en-IN" dirty="0"/>
              <a:t>OBJECTIVE OF THE PROJECT</a:t>
            </a:r>
          </a:p>
        </p:txBody>
      </p:sp>
      <p:sp>
        <p:nvSpPr>
          <p:cNvPr id="16" name="TextBox 15">
            <a:extLst>
              <a:ext uri="{FF2B5EF4-FFF2-40B4-BE49-F238E27FC236}">
                <a16:creationId xmlns:a16="http://schemas.microsoft.com/office/drawing/2014/main" id="{10CB24F4-B6BF-459C-A862-48ED99B36426}"/>
              </a:ext>
            </a:extLst>
          </p:cNvPr>
          <p:cNvSpPr txBox="1"/>
          <p:nvPr/>
        </p:nvSpPr>
        <p:spPr>
          <a:xfrm>
            <a:off x="1847528" y="1916832"/>
            <a:ext cx="8496944" cy="2246769"/>
          </a:xfrm>
          <a:prstGeom prst="rect">
            <a:avLst/>
          </a:prstGeom>
          <a:noFill/>
        </p:spPr>
        <p:txBody>
          <a:bodyPr wrap="square" rtlCol="0">
            <a:spAutoFit/>
          </a:bodyPr>
          <a:lstStyle/>
          <a:p>
            <a:pPr algn="l"/>
            <a:r>
              <a:rPr lang="en-US" sz="2000" b="0" i="0" u="none" strike="noStrike" baseline="0" dirty="0">
                <a:latin typeface="Comic Sans MS" panose="030F0702030302020204" pitchFamily="66" charset="0"/>
              </a:rPr>
              <a:t>The aim of this project is to:</a:t>
            </a:r>
          </a:p>
          <a:p>
            <a:pPr marL="457200" indent="-457200" algn="l">
              <a:buFont typeface="+mj-lt"/>
              <a:buAutoNum type="alphaUcPeriod"/>
            </a:pPr>
            <a:r>
              <a:rPr lang="en-US" sz="2000" b="0" i="0" u="none" strike="noStrike" baseline="0" dirty="0">
                <a:latin typeface="Comic Sans MS" panose="030F0702030302020204" pitchFamily="66" charset="0"/>
              </a:rPr>
              <a:t>Input of the hidden message from the user that user wants to keep hidden using a security key and perform operations like encryption and decryption.</a:t>
            </a:r>
          </a:p>
          <a:p>
            <a:pPr marL="457200" indent="-457200" algn="l">
              <a:buFont typeface="+mj-lt"/>
              <a:buAutoNum type="alphaUcPeriod"/>
            </a:pPr>
            <a:r>
              <a:rPr lang="en-US" sz="2000" b="0" i="0" u="none" strike="noStrike" baseline="0" dirty="0">
                <a:latin typeface="Comic Sans MS" panose="030F0702030302020204" pitchFamily="66" charset="0"/>
              </a:rPr>
              <a:t>Encrypt the message from the user into either a file or an image.</a:t>
            </a:r>
          </a:p>
          <a:p>
            <a:pPr marL="457200" indent="-457200" algn="l">
              <a:buFont typeface="+mj-lt"/>
              <a:buAutoNum type="alphaUcPeriod"/>
            </a:pPr>
            <a:r>
              <a:rPr lang="en-US" sz="2000" b="0" i="0" u="none" strike="noStrike" baseline="0" dirty="0">
                <a:latin typeface="Comic Sans MS" panose="030F0702030302020204" pitchFamily="66" charset="0"/>
              </a:rPr>
              <a:t>Decrypt the message from either the file or image in which the message is hidden and show it to the user as output.</a:t>
            </a:r>
            <a:endParaRPr lang="en-IN" sz="2000" dirty="0">
              <a:latin typeface="Comic Sans MS" panose="030F0702030302020204" pitchFamily="66" charset="0"/>
            </a:endParaRPr>
          </a:p>
        </p:txBody>
      </p:sp>
    </p:spTree>
    <p:extLst>
      <p:ext uri="{BB962C8B-B14F-4D97-AF65-F5344CB8AC3E}">
        <p14:creationId xmlns:p14="http://schemas.microsoft.com/office/powerpoint/2010/main" val="2548995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46000"/>
                    </a14:imgEffect>
                    <a14:imgEffect>
                      <a14:brightnessContrast bright="-31000" contrast="41000"/>
                    </a14:imgEffect>
                  </a14:imgLayer>
                </a14:imgProps>
              </a:ext>
            </a:extLst>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40798" y="647296"/>
            <a:ext cx="7022372" cy="641648"/>
          </a:xfrm>
        </p:spPr>
        <p:txBody>
          <a:bodyPr>
            <a:normAutofit/>
          </a:bodyPr>
          <a:lstStyle/>
          <a:p>
            <a:pPr algn="ctr"/>
            <a:r>
              <a:rPr lang="en-IN" sz="3600" dirty="0">
                <a:solidFill>
                  <a:schemeClr val="accent1">
                    <a:lumMod val="75000"/>
                  </a:schemeClr>
                </a:solidFill>
              </a:rPr>
              <a:t>DESCRIPTION OF THE PROJECT</a:t>
            </a:r>
            <a:endParaRPr sz="3600" dirty="0">
              <a:solidFill>
                <a:schemeClr val="accent1">
                  <a:lumMod val="75000"/>
                </a:schemeClr>
              </a:solidFill>
            </a:endParaRPr>
          </a:p>
        </p:txBody>
      </p:sp>
      <p:sp>
        <p:nvSpPr>
          <p:cNvPr id="4" name="TextBox 3">
            <a:extLst>
              <a:ext uri="{FF2B5EF4-FFF2-40B4-BE49-F238E27FC236}">
                <a16:creationId xmlns:a16="http://schemas.microsoft.com/office/drawing/2014/main" id="{B51E63AC-C5FD-4225-8010-45272CDC7457}"/>
              </a:ext>
            </a:extLst>
          </p:cNvPr>
          <p:cNvSpPr txBox="1"/>
          <p:nvPr/>
        </p:nvSpPr>
        <p:spPr>
          <a:xfrm>
            <a:off x="3719736" y="1409231"/>
            <a:ext cx="4464496" cy="400110"/>
          </a:xfrm>
          <a:prstGeom prst="rect">
            <a:avLst/>
          </a:prstGeom>
          <a:noFill/>
        </p:spPr>
        <p:txBody>
          <a:bodyPr wrap="square" rtlCol="0">
            <a:spAutoFit/>
          </a:bodyPr>
          <a:lstStyle/>
          <a:p>
            <a:pPr algn="l"/>
            <a:r>
              <a:rPr lang="en-US" sz="2000" b="0" i="0" u="none" strike="noStrike" baseline="0" dirty="0">
                <a:latin typeface="Bahnschrift SemiBold" panose="020B0502040204020203" pitchFamily="34" charset="0"/>
              </a:rPr>
              <a:t>Libraries &amp; Modules Used in Python</a:t>
            </a:r>
          </a:p>
        </p:txBody>
      </p:sp>
      <p:sp>
        <p:nvSpPr>
          <p:cNvPr id="5" name="Oval 4">
            <a:extLst>
              <a:ext uri="{FF2B5EF4-FFF2-40B4-BE49-F238E27FC236}">
                <a16:creationId xmlns:a16="http://schemas.microsoft.com/office/drawing/2014/main" id="{A767D527-E051-4CE7-9EDF-A19E44E83BAA}"/>
              </a:ext>
            </a:extLst>
          </p:cNvPr>
          <p:cNvSpPr/>
          <p:nvPr/>
        </p:nvSpPr>
        <p:spPr>
          <a:xfrm>
            <a:off x="1127448" y="2467694"/>
            <a:ext cx="2736304"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7B9CE63A-BF37-48BA-8F4A-D9203F652A39}"/>
              </a:ext>
            </a:extLst>
          </p:cNvPr>
          <p:cNvSpPr/>
          <p:nvPr/>
        </p:nvSpPr>
        <p:spPr>
          <a:xfrm>
            <a:off x="4739274" y="4602008"/>
            <a:ext cx="2736304"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Oval 10">
            <a:extLst>
              <a:ext uri="{FF2B5EF4-FFF2-40B4-BE49-F238E27FC236}">
                <a16:creationId xmlns:a16="http://schemas.microsoft.com/office/drawing/2014/main" id="{FCD0C477-3AB2-4106-B20B-CC0E2F4B1DEE}"/>
              </a:ext>
            </a:extLst>
          </p:cNvPr>
          <p:cNvSpPr/>
          <p:nvPr/>
        </p:nvSpPr>
        <p:spPr>
          <a:xfrm>
            <a:off x="1199456" y="4473116"/>
            <a:ext cx="2736304"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218B87B2-10C1-45B3-BC5A-C2589797697B}"/>
              </a:ext>
            </a:extLst>
          </p:cNvPr>
          <p:cNvSpPr/>
          <p:nvPr/>
        </p:nvSpPr>
        <p:spPr>
          <a:xfrm>
            <a:off x="4739274" y="2467694"/>
            <a:ext cx="2736304"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a:extLst>
              <a:ext uri="{FF2B5EF4-FFF2-40B4-BE49-F238E27FC236}">
                <a16:creationId xmlns:a16="http://schemas.microsoft.com/office/drawing/2014/main" id="{6E12039B-D006-4E2F-B20E-2DF1ADC99883}"/>
              </a:ext>
            </a:extLst>
          </p:cNvPr>
          <p:cNvSpPr/>
          <p:nvPr/>
        </p:nvSpPr>
        <p:spPr>
          <a:xfrm>
            <a:off x="8396385" y="4602008"/>
            <a:ext cx="2736304"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Oval 18">
            <a:extLst>
              <a:ext uri="{FF2B5EF4-FFF2-40B4-BE49-F238E27FC236}">
                <a16:creationId xmlns:a16="http://schemas.microsoft.com/office/drawing/2014/main" id="{0E59F464-FD6A-4A7C-A8D1-DDB30133085D}"/>
              </a:ext>
            </a:extLst>
          </p:cNvPr>
          <p:cNvSpPr/>
          <p:nvPr/>
        </p:nvSpPr>
        <p:spPr>
          <a:xfrm>
            <a:off x="8328000" y="2479909"/>
            <a:ext cx="2736304"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TextBox 22">
            <a:extLst>
              <a:ext uri="{FF2B5EF4-FFF2-40B4-BE49-F238E27FC236}">
                <a16:creationId xmlns:a16="http://schemas.microsoft.com/office/drawing/2014/main" id="{49579D1C-2834-44A1-9110-178BAA83D750}"/>
              </a:ext>
            </a:extLst>
          </p:cNvPr>
          <p:cNvSpPr txBox="1"/>
          <p:nvPr/>
        </p:nvSpPr>
        <p:spPr>
          <a:xfrm>
            <a:off x="1703512" y="2900612"/>
            <a:ext cx="1584176" cy="646331"/>
          </a:xfrm>
          <a:prstGeom prst="rect">
            <a:avLst/>
          </a:prstGeom>
          <a:noFill/>
        </p:spPr>
        <p:txBody>
          <a:bodyPr wrap="square" rtlCol="0">
            <a:spAutoFit/>
          </a:bodyPr>
          <a:lstStyle/>
          <a:p>
            <a:pPr algn="ctr"/>
            <a:r>
              <a:rPr lang="en-IN" dirty="0">
                <a:solidFill>
                  <a:schemeClr val="bg1"/>
                </a:solidFill>
              </a:rPr>
              <a:t>Subprocess Library</a:t>
            </a:r>
          </a:p>
        </p:txBody>
      </p:sp>
      <p:sp>
        <p:nvSpPr>
          <p:cNvPr id="25" name="TextBox 24">
            <a:extLst>
              <a:ext uri="{FF2B5EF4-FFF2-40B4-BE49-F238E27FC236}">
                <a16:creationId xmlns:a16="http://schemas.microsoft.com/office/drawing/2014/main" id="{AEFA4293-2B8B-4F21-9B94-6EB5892F4E3A}"/>
              </a:ext>
            </a:extLst>
          </p:cNvPr>
          <p:cNvSpPr txBox="1"/>
          <p:nvPr/>
        </p:nvSpPr>
        <p:spPr>
          <a:xfrm>
            <a:off x="5303912" y="4987525"/>
            <a:ext cx="1584176" cy="646331"/>
          </a:xfrm>
          <a:prstGeom prst="rect">
            <a:avLst/>
          </a:prstGeom>
          <a:noFill/>
        </p:spPr>
        <p:txBody>
          <a:bodyPr wrap="square" rtlCol="0">
            <a:spAutoFit/>
          </a:bodyPr>
          <a:lstStyle/>
          <a:p>
            <a:pPr algn="ctr"/>
            <a:r>
              <a:rPr lang="en-IN" dirty="0">
                <a:solidFill>
                  <a:schemeClr val="bg1"/>
                </a:solidFill>
              </a:rPr>
              <a:t>NumPy Library</a:t>
            </a:r>
          </a:p>
        </p:txBody>
      </p:sp>
      <p:sp>
        <p:nvSpPr>
          <p:cNvPr id="27" name="TextBox 26">
            <a:extLst>
              <a:ext uri="{FF2B5EF4-FFF2-40B4-BE49-F238E27FC236}">
                <a16:creationId xmlns:a16="http://schemas.microsoft.com/office/drawing/2014/main" id="{869306B8-1AED-4529-A410-B66E9FA2EF53}"/>
              </a:ext>
            </a:extLst>
          </p:cNvPr>
          <p:cNvSpPr txBox="1"/>
          <p:nvPr/>
        </p:nvSpPr>
        <p:spPr>
          <a:xfrm>
            <a:off x="8904064" y="2900612"/>
            <a:ext cx="1584176" cy="646331"/>
          </a:xfrm>
          <a:prstGeom prst="rect">
            <a:avLst/>
          </a:prstGeom>
          <a:noFill/>
        </p:spPr>
        <p:txBody>
          <a:bodyPr wrap="square" rtlCol="0">
            <a:spAutoFit/>
          </a:bodyPr>
          <a:lstStyle/>
          <a:p>
            <a:pPr algn="ctr"/>
            <a:r>
              <a:rPr lang="en-IN" dirty="0">
                <a:solidFill>
                  <a:schemeClr val="bg1"/>
                </a:solidFill>
              </a:rPr>
              <a:t>OpenCV Library</a:t>
            </a:r>
          </a:p>
        </p:txBody>
      </p:sp>
      <p:sp>
        <p:nvSpPr>
          <p:cNvPr id="31" name="TextBox 30">
            <a:extLst>
              <a:ext uri="{FF2B5EF4-FFF2-40B4-BE49-F238E27FC236}">
                <a16:creationId xmlns:a16="http://schemas.microsoft.com/office/drawing/2014/main" id="{D9F2DAC9-2474-4A57-94F1-2BE179BA18E0}"/>
              </a:ext>
            </a:extLst>
          </p:cNvPr>
          <p:cNvSpPr txBox="1"/>
          <p:nvPr/>
        </p:nvSpPr>
        <p:spPr>
          <a:xfrm>
            <a:off x="8972449" y="5126024"/>
            <a:ext cx="1584176" cy="369332"/>
          </a:xfrm>
          <a:prstGeom prst="rect">
            <a:avLst/>
          </a:prstGeom>
          <a:noFill/>
        </p:spPr>
        <p:txBody>
          <a:bodyPr wrap="square" rtlCol="0">
            <a:spAutoFit/>
          </a:bodyPr>
          <a:lstStyle/>
          <a:p>
            <a:pPr algn="ctr"/>
            <a:r>
              <a:rPr lang="en-IN" dirty="0" err="1">
                <a:solidFill>
                  <a:schemeClr val="bg1"/>
                </a:solidFill>
              </a:rPr>
              <a:t>Tkinter</a:t>
            </a:r>
            <a:r>
              <a:rPr lang="en-IN" dirty="0">
                <a:solidFill>
                  <a:schemeClr val="bg1"/>
                </a:solidFill>
              </a:rPr>
              <a:t> Library</a:t>
            </a:r>
          </a:p>
        </p:txBody>
      </p:sp>
      <p:sp>
        <p:nvSpPr>
          <p:cNvPr id="33" name="TextBox 32">
            <a:extLst>
              <a:ext uri="{FF2B5EF4-FFF2-40B4-BE49-F238E27FC236}">
                <a16:creationId xmlns:a16="http://schemas.microsoft.com/office/drawing/2014/main" id="{049425D0-C0D0-4D52-835C-A5634BAFCBBD}"/>
              </a:ext>
            </a:extLst>
          </p:cNvPr>
          <p:cNvSpPr txBox="1"/>
          <p:nvPr/>
        </p:nvSpPr>
        <p:spPr>
          <a:xfrm>
            <a:off x="1703512" y="4983654"/>
            <a:ext cx="1584176" cy="369332"/>
          </a:xfrm>
          <a:prstGeom prst="rect">
            <a:avLst/>
          </a:prstGeom>
          <a:noFill/>
        </p:spPr>
        <p:txBody>
          <a:bodyPr wrap="square" rtlCol="0">
            <a:spAutoFit/>
          </a:bodyPr>
          <a:lstStyle/>
          <a:p>
            <a:pPr algn="ctr"/>
            <a:r>
              <a:rPr lang="en-IN" dirty="0">
                <a:solidFill>
                  <a:schemeClr val="bg1"/>
                </a:solidFill>
              </a:rPr>
              <a:t>OS Library</a:t>
            </a:r>
          </a:p>
        </p:txBody>
      </p:sp>
      <p:sp>
        <p:nvSpPr>
          <p:cNvPr id="35" name="TextBox 34">
            <a:extLst>
              <a:ext uri="{FF2B5EF4-FFF2-40B4-BE49-F238E27FC236}">
                <a16:creationId xmlns:a16="http://schemas.microsoft.com/office/drawing/2014/main" id="{17559165-0E02-4E1F-AD88-28609A4DCE8F}"/>
              </a:ext>
            </a:extLst>
          </p:cNvPr>
          <p:cNvSpPr txBox="1"/>
          <p:nvPr/>
        </p:nvSpPr>
        <p:spPr>
          <a:xfrm>
            <a:off x="7104112" y="5199724"/>
            <a:ext cx="1584176" cy="369332"/>
          </a:xfrm>
          <a:prstGeom prst="rect">
            <a:avLst/>
          </a:prstGeom>
          <a:noFill/>
        </p:spPr>
        <p:txBody>
          <a:bodyPr wrap="square" rtlCol="0">
            <a:spAutoFit/>
          </a:bodyPr>
          <a:lstStyle/>
          <a:p>
            <a:endParaRPr lang="en-IN" dirty="0"/>
          </a:p>
        </p:txBody>
      </p:sp>
      <p:sp>
        <p:nvSpPr>
          <p:cNvPr id="37" name="TextBox 36">
            <a:extLst>
              <a:ext uri="{FF2B5EF4-FFF2-40B4-BE49-F238E27FC236}">
                <a16:creationId xmlns:a16="http://schemas.microsoft.com/office/drawing/2014/main" id="{AFCEE85A-141A-41BC-87E3-C5D5D232EF46}"/>
              </a:ext>
            </a:extLst>
          </p:cNvPr>
          <p:cNvSpPr txBox="1"/>
          <p:nvPr/>
        </p:nvSpPr>
        <p:spPr>
          <a:xfrm>
            <a:off x="5303912" y="3012332"/>
            <a:ext cx="1584176" cy="369332"/>
          </a:xfrm>
          <a:prstGeom prst="rect">
            <a:avLst/>
          </a:prstGeom>
          <a:noFill/>
        </p:spPr>
        <p:txBody>
          <a:bodyPr wrap="square" rtlCol="0">
            <a:spAutoFit/>
          </a:bodyPr>
          <a:lstStyle/>
          <a:p>
            <a:pPr algn="ctr"/>
            <a:r>
              <a:rPr lang="en-IN" dirty="0">
                <a:solidFill>
                  <a:schemeClr val="bg1"/>
                </a:solidFill>
              </a:rPr>
              <a:t>Pillow Library</a:t>
            </a:r>
          </a:p>
        </p:txBody>
      </p:sp>
    </p:spTree>
    <p:extLst>
      <p:ext uri="{BB962C8B-B14F-4D97-AF65-F5344CB8AC3E}">
        <p14:creationId xmlns:p14="http://schemas.microsoft.com/office/powerpoint/2010/main" val="3444435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IMPLEMENTATION OF THE PROJECT</a:t>
            </a:r>
            <a:endParaRPr dirty="0"/>
          </a:p>
        </p:txBody>
      </p:sp>
      <p:pic>
        <p:nvPicPr>
          <p:cNvPr id="6" name="Picture 5">
            <a:extLst>
              <a:ext uri="{FF2B5EF4-FFF2-40B4-BE49-F238E27FC236}">
                <a16:creationId xmlns:a16="http://schemas.microsoft.com/office/drawing/2014/main" id="{C030CEA2-F655-42A4-B1F9-8B2DEEABAA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1384" y="1700807"/>
            <a:ext cx="6264696" cy="4608513"/>
          </a:xfrm>
          <a:prstGeom prst="rect">
            <a:avLst/>
          </a:prstGeom>
        </p:spPr>
      </p:pic>
      <p:sp>
        <p:nvSpPr>
          <p:cNvPr id="9" name="Rectangle: Rounded Corners 8">
            <a:extLst>
              <a:ext uri="{FF2B5EF4-FFF2-40B4-BE49-F238E27FC236}">
                <a16:creationId xmlns:a16="http://schemas.microsoft.com/office/drawing/2014/main" id="{854D2829-E9B6-46A0-9668-E08E0000E9C9}"/>
              </a:ext>
            </a:extLst>
          </p:cNvPr>
          <p:cNvSpPr/>
          <p:nvPr/>
        </p:nvSpPr>
        <p:spPr>
          <a:xfrm>
            <a:off x="7032104" y="1988840"/>
            <a:ext cx="5040560" cy="3816424"/>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10" name="TextBox 9">
            <a:extLst>
              <a:ext uri="{FF2B5EF4-FFF2-40B4-BE49-F238E27FC236}">
                <a16:creationId xmlns:a16="http://schemas.microsoft.com/office/drawing/2014/main" id="{F98A159B-6170-42F0-A5F2-E57FB98AD855}"/>
              </a:ext>
            </a:extLst>
          </p:cNvPr>
          <p:cNvSpPr txBox="1"/>
          <p:nvPr/>
        </p:nvSpPr>
        <p:spPr>
          <a:xfrm>
            <a:off x="7248128" y="2492896"/>
            <a:ext cx="4536504" cy="2862322"/>
          </a:xfrm>
          <a:prstGeom prst="rect">
            <a:avLst/>
          </a:prstGeom>
          <a:noFill/>
        </p:spPr>
        <p:txBody>
          <a:bodyPr wrap="square" rtlCol="0">
            <a:spAutoFit/>
          </a:bodyPr>
          <a:lstStyle/>
          <a:p>
            <a:pPr algn="ctr"/>
            <a:r>
              <a:rPr lang="en-IN" sz="2000" b="1" i="0" u="none" strike="noStrike" baseline="0" dirty="0">
                <a:solidFill>
                  <a:schemeClr val="bg1"/>
                </a:solidFill>
                <a:latin typeface="Comic Sans MS" panose="030F0702030302020204" pitchFamily="66" charset="0"/>
              </a:rPr>
              <a:t>Homepage</a:t>
            </a:r>
          </a:p>
          <a:p>
            <a:pPr marL="285750" indent="-285750" algn="l">
              <a:buFont typeface="Wingdings" panose="05000000000000000000" pitchFamily="2" charset="2"/>
              <a:buChar char="Ø"/>
            </a:pPr>
            <a:r>
              <a:rPr lang="en-US" sz="2000" b="0" i="0" u="none" strike="noStrike" baseline="0" dirty="0">
                <a:solidFill>
                  <a:schemeClr val="bg1"/>
                </a:solidFill>
                <a:latin typeface="Comic Sans MS" panose="030F0702030302020204" pitchFamily="66" charset="0"/>
              </a:rPr>
              <a:t> It is our homepage. From here you can redirect to encryption or decryption page </a:t>
            </a:r>
            <a:r>
              <a:rPr lang="en-IN" sz="2000" b="0" i="0" u="none" strike="noStrike" baseline="0" dirty="0">
                <a:solidFill>
                  <a:schemeClr val="bg1"/>
                </a:solidFill>
                <a:latin typeface="Comic Sans MS" panose="030F0702030302020204" pitchFamily="66" charset="0"/>
              </a:rPr>
              <a:t>respective of your click.</a:t>
            </a:r>
          </a:p>
          <a:p>
            <a:pPr marL="285750" indent="-285750" algn="l">
              <a:buFont typeface="Wingdings" panose="05000000000000000000" pitchFamily="2" charset="2"/>
              <a:buChar char="Ø"/>
            </a:pPr>
            <a:r>
              <a:rPr lang="en-US" sz="2000" b="0" i="0" u="none" strike="noStrike" baseline="0" dirty="0">
                <a:solidFill>
                  <a:schemeClr val="bg1"/>
                </a:solidFill>
                <a:latin typeface="Comic Sans MS" panose="030F0702030302020204" pitchFamily="66" charset="0"/>
              </a:rPr>
              <a:t>The Background is our logo.</a:t>
            </a:r>
          </a:p>
          <a:p>
            <a:pPr marL="285750" indent="-285750" algn="l">
              <a:buFont typeface="Wingdings" panose="05000000000000000000" pitchFamily="2" charset="2"/>
              <a:buChar char="Ø"/>
            </a:pPr>
            <a:r>
              <a:rPr lang="en-US" sz="2000" b="0" i="0" u="none" strike="noStrike" baseline="0" dirty="0">
                <a:solidFill>
                  <a:schemeClr val="bg1"/>
                </a:solidFill>
                <a:latin typeface="Comic Sans MS" panose="030F0702030302020204" pitchFamily="66" charset="0"/>
              </a:rPr>
              <a:t>You can only off the application by quit </a:t>
            </a:r>
            <a:r>
              <a:rPr lang="en-IN" sz="2000" b="0" i="0" u="none" strike="noStrike" baseline="0" dirty="0">
                <a:solidFill>
                  <a:schemeClr val="bg1"/>
                </a:solidFill>
                <a:latin typeface="Comic Sans MS" panose="030F0702030302020204" pitchFamily="66" charset="0"/>
              </a:rPr>
              <a:t>button.</a:t>
            </a:r>
          </a:p>
          <a:p>
            <a:pPr marL="285750" indent="-285750" algn="l">
              <a:buFont typeface="Wingdings" panose="05000000000000000000" pitchFamily="2" charset="2"/>
              <a:buChar char="Ø"/>
            </a:pPr>
            <a:r>
              <a:rPr lang="en-US" sz="2000" b="0" i="0" u="none" strike="noStrike" baseline="0" dirty="0">
                <a:solidFill>
                  <a:schemeClr val="bg1"/>
                </a:solidFill>
                <a:latin typeface="Comic Sans MS" panose="030F0702030302020204" pitchFamily="66" charset="0"/>
              </a:rPr>
              <a:t>This page is not resizable.</a:t>
            </a:r>
            <a:endParaRPr lang="en-IN" sz="2000" dirty="0">
              <a:solidFill>
                <a:schemeClr val="bg1"/>
              </a:solidFill>
              <a:latin typeface="Comic Sans MS" panose="030F0702030302020204" pitchFamily="66" charset="0"/>
            </a:endParaRPr>
          </a:p>
        </p:txBody>
      </p:sp>
    </p:spTree>
    <p:extLst>
      <p:ext uri="{BB962C8B-B14F-4D97-AF65-F5344CB8AC3E}">
        <p14:creationId xmlns:p14="http://schemas.microsoft.com/office/powerpoint/2010/main" val="2159886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C7CE904A-C126-4FF7-8D7C-1FCA7BFDAD13}"/>
              </a:ext>
            </a:extLst>
          </p:cNvPr>
          <p:cNvSpPr/>
          <p:nvPr/>
        </p:nvSpPr>
        <p:spPr>
          <a:xfrm>
            <a:off x="0" y="116632"/>
            <a:ext cx="5591944" cy="424847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pic>
        <p:nvPicPr>
          <p:cNvPr id="3" name="Picture 2">
            <a:extLst>
              <a:ext uri="{FF2B5EF4-FFF2-40B4-BE49-F238E27FC236}">
                <a16:creationId xmlns:a16="http://schemas.microsoft.com/office/drawing/2014/main" id="{0EF8D8D8-959F-4601-92F1-54D9598B81A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43872" y="2444689"/>
            <a:ext cx="7056784" cy="4248472"/>
          </a:xfrm>
          <a:prstGeom prst="rect">
            <a:avLst/>
          </a:prstGeom>
        </p:spPr>
      </p:pic>
      <p:sp>
        <p:nvSpPr>
          <p:cNvPr id="7" name="TextBox 6">
            <a:extLst>
              <a:ext uri="{FF2B5EF4-FFF2-40B4-BE49-F238E27FC236}">
                <a16:creationId xmlns:a16="http://schemas.microsoft.com/office/drawing/2014/main" id="{70BEDF22-CD10-47EC-9066-7C69A225C31F}"/>
              </a:ext>
            </a:extLst>
          </p:cNvPr>
          <p:cNvSpPr txBox="1"/>
          <p:nvPr/>
        </p:nvSpPr>
        <p:spPr>
          <a:xfrm>
            <a:off x="252028" y="255709"/>
            <a:ext cx="5051884" cy="3693319"/>
          </a:xfrm>
          <a:prstGeom prst="rect">
            <a:avLst/>
          </a:prstGeom>
          <a:noFill/>
        </p:spPr>
        <p:txBody>
          <a:bodyPr wrap="square" rtlCol="0">
            <a:spAutoFit/>
          </a:bodyPr>
          <a:lstStyle/>
          <a:p>
            <a:pPr algn="ctr"/>
            <a:r>
              <a:rPr lang="en-IN" sz="1800" b="1" i="0" u="none" strike="noStrike" baseline="0" dirty="0">
                <a:solidFill>
                  <a:schemeClr val="bg1"/>
                </a:solidFill>
                <a:latin typeface="Comic Sans MS" panose="030F0702030302020204" pitchFamily="66" charset="0"/>
              </a:rPr>
              <a:t>Encryption Page</a:t>
            </a:r>
          </a:p>
          <a:p>
            <a:pPr marL="285750" indent="-285750" algn="l">
              <a:buFont typeface="Wingdings" panose="05000000000000000000" pitchFamily="2" charset="2"/>
              <a:buChar char="ü"/>
            </a:pPr>
            <a:r>
              <a:rPr lang="en-US" sz="1800" b="0" i="0" u="none" strike="noStrike" baseline="0" dirty="0">
                <a:solidFill>
                  <a:schemeClr val="bg1"/>
                </a:solidFill>
                <a:latin typeface="Comic Sans MS" panose="030F0702030302020204" pitchFamily="66" charset="0"/>
              </a:rPr>
              <a:t>It is our Encryption Page.</a:t>
            </a:r>
          </a:p>
          <a:p>
            <a:pPr marL="285750" indent="-285750" algn="l">
              <a:buFont typeface="Wingdings" panose="05000000000000000000" pitchFamily="2" charset="2"/>
              <a:buChar char="ü"/>
            </a:pPr>
            <a:r>
              <a:rPr lang="en-US" sz="1800" b="0" i="0" u="none" strike="noStrike" baseline="0" dirty="0">
                <a:solidFill>
                  <a:schemeClr val="bg1"/>
                </a:solidFill>
                <a:latin typeface="Comic Sans MS" panose="030F0702030302020204" pitchFamily="66" charset="0"/>
              </a:rPr>
              <a:t>It accepts Message (Max 255 characters), Pin (4-Digit No)</a:t>
            </a:r>
          </a:p>
          <a:p>
            <a:pPr marL="285750" indent="-285750" algn="l">
              <a:buFont typeface="Wingdings" panose="05000000000000000000" pitchFamily="2" charset="2"/>
              <a:buChar char="ü"/>
            </a:pPr>
            <a:r>
              <a:rPr lang="en-IN" sz="1800" b="0" i="0" u="none" strike="noStrike" baseline="0" dirty="0">
                <a:solidFill>
                  <a:schemeClr val="bg1"/>
                </a:solidFill>
                <a:latin typeface="Comic Sans MS" panose="030F0702030302020204" pitchFamily="66" charset="0"/>
              </a:rPr>
              <a:t>Select the Format</a:t>
            </a:r>
          </a:p>
          <a:p>
            <a:pPr marL="285750" indent="-285750" algn="l">
              <a:buFont typeface="Wingdings" panose="05000000000000000000" pitchFamily="2" charset="2"/>
              <a:buChar char="ü"/>
            </a:pPr>
            <a:r>
              <a:rPr lang="en-US" sz="1800" b="0" i="0" u="none" strike="noStrike" baseline="0" dirty="0">
                <a:solidFill>
                  <a:schemeClr val="bg1"/>
                </a:solidFill>
                <a:latin typeface="Comic Sans MS" panose="030F0702030302020204" pitchFamily="66" charset="0"/>
              </a:rPr>
              <a:t>It has Clear, Exit , Encrypt and Back button.</a:t>
            </a:r>
          </a:p>
          <a:p>
            <a:pPr marL="285750" indent="-285750" algn="l">
              <a:buFont typeface="Wingdings" panose="05000000000000000000" pitchFamily="2" charset="2"/>
              <a:buChar char="ü"/>
            </a:pPr>
            <a:r>
              <a:rPr lang="en-US" sz="1800" b="0" i="0" u="none" strike="noStrike" baseline="0" dirty="0">
                <a:solidFill>
                  <a:schemeClr val="bg1"/>
                </a:solidFill>
                <a:latin typeface="Comic Sans MS" panose="030F0702030302020204" pitchFamily="66" charset="0"/>
              </a:rPr>
              <a:t>It covers all the Exceptions like empty fields, No Format </a:t>
            </a:r>
            <a:r>
              <a:rPr lang="en-IN" sz="1800" b="0" i="0" u="none" strike="noStrike" baseline="0" dirty="0">
                <a:solidFill>
                  <a:schemeClr val="bg1"/>
                </a:solidFill>
                <a:latin typeface="Comic Sans MS" panose="030F0702030302020204" pitchFamily="66" charset="0"/>
              </a:rPr>
              <a:t>selected, etc.</a:t>
            </a:r>
          </a:p>
          <a:p>
            <a:pPr marL="285750" indent="-285750" algn="l">
              <a:buFont typeface="Wingdings" panose="05000000000000000000" pitchFamily="2" charset="2"/>
              <a:buChar char="ü"/>
            </a:pPr>
            <a:r>
              <a:rPr lang="en-US" sz="1800" b="0" i="0" u="none" strike="noStrike" baseline="0" dirty="0">
                <a:solidFill>
                  <a:schemeClr val="bg1"/>
                </a:solidFill>
                <a:latin typeface="Comic Sans MS" panose="030F0702030302020204" pitchFamily="66" charset="0"/>
              </a:rPr>
              <a:t>If All data is right according to check then a message box show success and in case the format is image , Encrypted </a:t>
            </a:r>
            <a:r>
              <a:rPr lang="en-IN" sz="1800" b="0" i="0" u="none" strike="noStrike" baseline="0" dirty="0">
                <a:solidFill>
                  <a:schemeClr val="bg1"/>
                </a:solidFill>
                <a:latin typeface="Comic Sans MS" panose="030F0702030302020204" pitchFamily="66" charset="0"/>
              </a:rPr>
              <a:t>Image is also shown.</a:t>
            </a:r>
            <a:endParaRPr lang="en-IN" sz="2000" dirty="0">
              <a:solidFill>
                <a:schemeClr val="bg1"/>
              </a:solidFill>
              <a:latin typeface="Comic Sans MS" panose="030F0702030302020204" pitchFamily="66" charset="0"/>
            </a:endParaRPr>
          </a:p>
        </p:txBody>
      </p:sp>
    </p:spTree>
    <p:extLst>
      <p:ext uri="{BB962C8B-B14F-4D97-AF65-F5344CB8AC3E}">
        <p14:creationId xmlns:p14="http://schemas.microsoft.com/office/powerpoint/2010/main" val="3661180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FAB1A70-024C-424F-B266-EB7DACBA3B5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9336" y="116632"/>
            <a:ext cx="7488832" cy="4104456"/>
          </a:xfrm>
          <a:prstGeom prst="rect">
            <a:avLst/>
          </a:prstGeom>
        </p:spPr>
      </p:pic>
      <p:sp>
        <p:nvSpPr>
          <p:cNvPr id="11" name="Rectangle: Rounded Corners 10">
            <a:extLst>
              <a:ext uri="{FF2B5EF4-FFF2-40B4-BE49-F238E27FC236}">
                <a16:creationId xmlns:a16="http://schemas.microsoft.com/office/drawing/2014/main" id="{B0E815F6-0EE2-4B40-B341-BE169CF077E5}"/>
              </a:ext>
            </a:extLst>
          </p:cNvPr>
          <p:cNvSpPr/>
          <p:nvPr/>
        </p:nvSpPr>
        <p:spPr>
          <a:xfrm>
            <a:off x="6672830" y="3320988"/>
            <a:ext cx="5399834" cy="3312368"/>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a:p>
        </p:txBody>
      </p:sp>
      <p:sp>
        <p:nvSpPr>
          <p:cNvPr id="13" name="TextBox 12">
            <a:extLst>
              <a:ext uri="{FF2B5EF4-FFF2-40B4-BE49-F238E27FC236}">
                <a16:creationId xmlns:a16="http://schemas.microsoft.com/office/drawing/2014/main" id="{80CDDD5B-F89D-4FD1-9535-141C59261961}"/>
              </a:ext>
            </a:extLst>
          </p:cNvPr>
          <p:cNvSpPr txBox="1"/>
          <p:nvPr/>
        </p:nvSpPr>
        <p:spPr>
          <a:xfrm>
            <a:off x="7283366" y="3546011"/>
            <a:ext cx="4536504" cy="2862322"/>
          </a:xfrm>
          <a:prstGeom prst="rect">
            <a:avLst/>
          </a:prstGeom>
          <a:noFill/>
        </p:spPr>
        <p:txBody>
          <a:bodyPr wrap="square" rtlCol="0">
            <a:spAutoFit/>
          </a:bodyPr>
          <a:lstStyle/>
          <a:p>
            <a:pPr algn="ctr"/>
            <a:r>
              <a:rPr lang="en-IN" sz="2000" b="1" i="0" u="none" strike="noStrike" baseline="0" dirty="0">
                <a:solidFill>
                  <a:schemeClr val="bg1"/>
                </a:solidFill>
                <a:latin typeface="Comic Sans MS" panose="030F0702030302020204" pitchFamily="66" charset="0"/>
              </a:rPr>
              <a:t>Decryption Page (Initial)</a:t>
            </a:r>
          </a:p>
          <a:p>
            <a:pPr marL="342900" indent="-342900" algn="l">
              <a:buFont typeface="Wingdings" panose="05000000000000000000" pitchFamily="2" charset="2"/>
              <a:buChar char="q"/>
            </a:pPr>
            <a:r>
              <a:rPr lang="en-US" sz="2000" b="0" i="0" u="none" strike="noStrike" baseline="0" dirty="0">
                <a:solidFill>
                  <a:schemeClr val="bg1"/>
                </a:solidFill>
                <a:latin typeface="Comic Sans MS" panose="030F0702030302020204" pitchFamily="66" charset="0"/>
              </a:rPr>
              <a:t>It is our Decryption Page </a:t>
            </a:r>
            <a:r>
              <a:rPr lang="en-IN" sz="2000" b="0" i="0" u="none" strike="noStrike" baseline="0" dirty="0">
                <a:solidFill>
                  <a:schemeClr val="bg1"/>
                </a:solidFill>
                <a:latin typeface="Comic Sans MS" panose="030F0702030302020204" pitchFamily="66" charset="0"/>
              </a:rPr>
              <a:t>(Initially).</a:t>
            </a:r>
          </a:p>
          <a:p>
            <a:pPr marL="342900" indent="-342900" algn="l">
              <a:buFont typeface="Wingdings" panose="05000000000000000000" pitchFamily="2" charset="2"/>
              <a:buChar char="q"/>
            </a:pPr>
            <a:r>
              <a:rPr lang="en-US" sz="2000" b="0" i="0" u="none" strike="noStrike" baseline="0" dirty="0">
                <a:solidFill>
                  <a:schemeClr val="bg1"/>
                </a:solidFill>
                <a:latin typeface="Comic Sans MS" panose="030F0702030302020204" pitchFamily="66" charset="0"/>
              </a:rPr>
              <a:t>It asks User to select the choice i.e. he/she has which encrypted file format as it is selected it </a:t>
            </a:r>
            <a:r>
              <a:rPr lang="en-IN" sz="2000" b="0" i="0" u="none" strike="noStrike" baseline="0" dirty="0">
                <a:solidFill>
                  <a:schemeClr val="bg1"/>
                </a:solidFill>
                <a:latin typeface="Comic Sans MS" panose="030F0702030302020204" pitchFamily="66" charset="0"/>
              </a:rPr>
              <a:t>shows the below GUI.</a:t>
            </a:r>
          </a:p>
          <a:p>
            <a:pPr marL="342900" indent="-342900" algn="l">
              <a:buFont typeface="Wingdings" panose="05000000000000000000" pitchFamily="2" charset="2"/>
              <a:buChar char="q"/>
            </a:pPr>
            <a:r>
              <a:rPr lang="en-US" sz="2000" b="0" i="0" u="none" strike="noStrike" baseline="0" dirty="0">
                <a:solidFill>
                  <a:schemeClr val="bg1"/>
                </a:solidFill>
                <a:latin typeface="Comic Sans MS" panose="030F0702030302020204" pitchFamily="66" charset="0"/>
              </a:rPr>
              <a:t>It has Back and Exit Button, Back </a:t>
            </a:r>
            <a:r>
              <a:rPr lang="en-IN" sz="2000" b="0" i="0" u="none" strike="noStrike" baseline="0" dirty="0">
                <a:solidFill>
                  <a:schemeClr val="bg1"/>
                </a:solidFill>
                <a:latin typeface="Comic Sans MS" panose="030F0702030302020204" pitchFamily="66" charset="0"/>
              </a:rPr>
              <a:t>Go back to Homepage.</a:t>
            </a:r>
            <a:endParaRPr lang="en-IN" sz="2400" dirty="0">
              <a:solidFill>
                <a:schemeClr val="bg1"/>
              </a:solidFill>
              <a:latin typeface="Comic Sans MS" panose="030F0702030302020204" pitchFamily="66" charset="0"/>
            </a:endParaRPr>
          </a:p>
        </p:txBody>
      </p:sp>
    </p:spTree>
    <p:extLst>
      <p:ext uri="{BB962C8B-B14F-4D97-AF65-F5344CB8AC3E}">
        <p14:creationId xmlns:p14="http://schemas.microsoft.com/office/powerpoint/2010/main" val="3232560146"/>
      </p:ext>
    </p:extLst>
  </p:cSld>
  <p:clrMapOvr>
    <a:masterClrMapping/>
  </p:clrMapOvr>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110</TotalTime>
  <Words>992</Words>
  <Application>Microsoft Office PowerPoint</Application>
  <PresentationFormat>Widescreen</PresentationFormat>
  <Paragraphs>86</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Bahnschrift SemiBold</vt:lpstr>
      <vt:lpstr>Candara</vt:lpstr>
      <vt:lpstr>Comic Sans MS</vt:lpstr>
      <vt:lpstr>Consolas</vt:lpstr>
      <vt:lpstr>Franklin Gothic Book</vt:lpstr>
      <vt:lpstr>Wingdings</vt:lpstr>
      <vt:lpstr>Tech Computer 16x9</vt:lpstr>
      <vt:lpstr>I.V.A MESSAGE SECURITY</vt:lpstr>
      <vt:lpstr>CONTENT OF THE PROJECT</vt:lpstr>
      <vt:lpstr>INTRODUCTION TO STEGANOGRAPHY</vt:lpstr>
      <vt:lpstr>DIFFERENCE BETWEEN STEGANOGRAPHY &amp; CRYPTOGRAPHY</vt:lpstr>
      <vt:lpstr>PowerPoint Presentation</vt:lpstr>
      <vt:lpstr>DESCRIPTION OF THE PROJECT</vt:lpstr>
      <vt:lpstr>IMPLEMENTATION OF THE PROJECT</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I.V.A MESSAGE SECURITY</dc:title>
  <dc:creator>ISHIKA AGGARWAL</dc:creator>
  <cp:lastModifiedBy>ISHIKA AGGARWAL</cp:lastModifiedBy>
  <cp:revision>12</cp:revision>
  <dcterms:created xsi:type="dcterms:W3CDTF">2020-11-02T17:30:02Z</dcterms:created>
  <dcterms:modified xsi:type="dcterms:W3CDTF">2020-11-03T14:49:23Z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